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84" r:id="rId3"/>
  </p:sldMasterIdLst>
  <p:notesMasterIdLst>
    <p:notesMasterId r:id="rId2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76" r:id="rId12"/>
    <p:sldId id="265" r:id="rId13"/>
    <p:sldId id="266" r:id="rId14"/>
    <p:sldId id="267" r:id="rId15"/>
    <p:sldId id="277" r:id="rId16"/>
    <p:sldId id="269" r:id="rId17"/>
    <p:sldId id="270" r:id="rId18"/>
    <p:sldId id="271" r:id="rId19"/>
    <p:sldId id="272" r:id="rId20"/>
    <p:sldId id="278" r:id="rId21"/>
    <p:sldId id="274" r:id="rId22"/>
    <p:sldId id="275" r:id="rId23"/>
  </p:sldIdLst>
  <p:sldSz cx="9144000" cy="6858000" type="screen4x3"/>
  <p:notesSz cx="6858000" cy="9144000"/>
  <p:embeddedFontLst>
    <p:embeddedFont>
      <p:font typeface="Helvetica Neue" panose="020B0604020202020204" charset="0"/>
      <p:regular r:id="rId25"/>
      <p:bold r:id="rId26"/>
      <p:italic r:id="rId27"/>
      <p:boldItalic r:id="rId28"/>
    </p:embeddedFont>
    <p:embeddedFont>
      <p:font typeface="Montserrat" panose="020B0604020202020204" charset="-18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Výchozí oddíl" id="{F1B663B1-05C6-4182-9432-6F85907D050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76"/>
            <p14:sldId id="265"/>
            <p14:sldId id="266"/>
            <p14:sldId id="267"/>
            <p14:sldId id="277"/>
            <p14:sldId id="269"/>
            <p14:sldId id="270"/>
            <p14:sldId id="271"/>
            <p14:sldId id="272"/>
            <p14:sldId id="278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pos="518">
          <p15:clr>
            <a:srgbClr val="A4A3A4"/>
          </p15:clr>
        </p15:guide>
        <p15:guide id="2" pos="5242">
          <p15:clr>
            <a:srgbClr val="A4A3A4"/>
          </p15:clr>
        </p15:guide>
        <p15:guide id="3" orient="horz" pos="864">
          <p15:clr>
            <a:srgbClr val="A4A3A4"/>
          </p15:clr>
        </p15:guide>
        <p15:guide id="4" orient="horz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464C5F-E126-4F2C-A2E3-6C1C5AF2A706}">
  <a:tblStyle styleId="{00464C5F-E126-4F2C-A2E3-6C1C5AF2A7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2004" y="144"/>
      </p:cViewPr>
      <p:guideLst>
        <p:guide pos="518"/>
        <p:guide pos="5242"/>
        <p:guide orient="horz" pos="864"/>
        <p:guide orient="horz" pos="40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4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a96175e4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3a96175e4a_0_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babf05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4babf0562f_0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babf0562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4babf0562f_0_1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babf0562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4babf0562f_0_2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babf0562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4babf0562f_0_2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427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babf0562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4babf0562f_0_4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52ad3b148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52ad3b1480_0_7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4babf0562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4babf0562f_0_5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4babf0562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4babf0562f_0_7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4babf0562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4babf0562f_0_7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12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babf0562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g4babf0562f_0_9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a96175e4a_0_1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3a96175e4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4babf0562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4babf0562f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d20d0847e_0_1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4d20d0847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42457b7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442457b76c_0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2ad3b148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52ad3b1480_0_2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babf0562f_1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4babf0562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a96175e4a_0_3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3a96175e4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a96175e4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3a96175e4a_1_2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a96175e4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3a96175e4a_1_2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36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subTitle" idx="1"/>
          </p:nvPr>
        </p:nvSpPr>
        <p:spPr>
          <a:xfrm>
            <a:off x="457172" y="273352"/>
            <a:ext cx="8228700" cy="53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3"/>
          </p:nvPr>
        </p:nvSpPr>
        <p:spPr>
          <a:xfrm>
            <a:off x="4673927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3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4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/>
          <p:nvPr/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5"/>
          <p:cNvSpPr/>
          <p:nvPr/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subTitle" idx="1"/>
          </p:nvPr>
        </p:nvSpPr>
        <p:spPr>
          <a:xfrm>
            <a:off x="457172" y="273352"/>
            <a:ext cx="8228700" cy="5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body" idx="3"/>
          </p:nvPr>
        </p:nvSpPr>
        <p:spPr>
          <a:xfrm>
            <a:off x="4673927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body" idx="3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6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body" idx="4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body" idx="2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7"/>
          <p:cNvSpPr/>
          <p:nvPr/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7"/>
          <p:cNvSpPr/>
          <p:nvPr/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DF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172" y="6247907"/>
            <a:ext cx="2130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7054" y="6247907"/>
            <a:ext cx="2898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5842" y="6247907"/>
            <a:ext cx="2130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dt" idx="10"/>
          </p:nvPr>
        </p:nvSpPr>
        <p:spPr>
          <a:xfrm>
            <a:off x="457172" y="6247907"/>
            <a:ext cx="2130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ftr" idx="11"/>
          </p:nvPr>
        </p:nvSpPr>
        <p:spPr>
          <a:xfrm>
            <a:off x="3127054" y="6247907"/>
            <a:ext cx="2898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6555842" y="6247907"/>
            <a:ext cx="2130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5" y="-12"/>
            <a:ext cx="2281044" cy="11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8"/>
          <p:cNvSpPr txBox="1"/>
          <p:nvPr/>
        </p:nvSpPr>
        <p:spPr>
          <a:xfrm>
            <a:off x="423300" y="4914575"/>
            <a:ext cx="74763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6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Vodní eroze</a:t>
            </a:r>
            <a:endParaRPr sz="60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4600" y="1497575"/>
            <a:ext cx="3347025" cy="259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7"/>
          <p:cNvSpPr txBox="1"/>
          <p:nvPr/>
        </p:nvSpPr>
        <p:spPr>
          <a:xfrm>
            <a:off x="359000" y="1179025"/>
            <a:ext cx="82107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Vytvořte systém pro ovládání rychlosti DC Motoru</a:t>
            </a:r>
            <a:endParaRPr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47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Tvorba</a:t>
            </a: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2" name="Google Shape;28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7"/>
          <p:cNvSpPr/>
          <p:nvPr/>
        </p:nvSpPr>
        <p:spPr>
          <a:xfrm>
            <a:off x="3083175" y="5219250"/>
            <a:ext cx="4039500" cy="1136700"/>
          </a:xfrm>
          <a:prstGeom prst="wedgeRoundRectCallout">
            <a:avLst>
              <a:gd name="adj1" fmla="val 62036"/>
              <a:gd name="adj2" fmla="val 6717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Posuvník určuje, jak rychle se </a:t>
            </a:r>
            <a:r>
              <a:rPr lang="cs-CZ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DC Motor </a:t>
            </a:r>
            <a:r>
              <a:rPr lang="cs-CZ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točí</a:t>
            </a:r>
            <a:r>
              <a:rPr lang="en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r>
              <a:rPr lang="cs-CZ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Otestujte systém.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0875" y="5084827"/>
            <a:ext cx="1789874" cy="14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5650" y="2100925"/>
            <a:ext cx="2058025" cy="205802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47"/>
          <p:cNvPicPr preferRelativeResize="0"/>
          <p:nvPr/>
        </p:nvPicPr>
        <p:blipFill rotWithShape="1">
          <a:blip r:embed="rId6">
            <a:alphaModFix/>
          </a:blip>
          <a:srcRect t="14838" b="14838"/>
          <a:stretch/>
        </p:blipFill>
        <p:spPr>
          <a:xfrm>
            <a:off x="458350" y="2658725"/>
            <a:ext cx="6210751" cy="22881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87" name="Google Shape;287;p47"/>
          <p:cNvCxnSpPr/>
          <p:nvPr/>
        </p:nvCxnSpPr>
        <p:spPr>
          <a:xfrm flipH="1">
            <a:off x="6350275" y="2658725"/>
            <a:ext cx="1437600" cy="1233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8" name="Google Shape;288;p47"/>
          <p:cNvSpPr/>
          <p:nvPr/>
        </p:nvSpPr>
        <p:spPr>
          <a:xfrm>
            <a:off x="458350" y="5073150"/>
            <a:ext cx="2077200" cy="60660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Posuvník</a:t>
            </a:r>
            <a:endParaRPr sz="2000" b="1" dirty="0"/>
          </a:p>
        </p:txBody>
      </p:sp>
      <p:cxnSp>
        <p:nvCxnSpPr>
          <p:cNvPr id="289" name="Google Shape;289;p47"/>
          <p:cNvCxnSpPr>
            <a:stCxn id="288" idx="0"/>
          </p:cNvCxnSpPr>
          <p:nvPr/>
        </p:nvCxnSpPr>
        <p:spPr>
          <a:xfrm rot="10800000">
            <a:off x="1475350" y="3865650"/>
            <a:ext cx="21600" cy="1207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 txBox="1"/>
          <p:nvPr/>
        </p:nvSpPr>
        <p:spPr>
          <a:xfrm>
            <a:off x="268450" y="1015075"/>
            <a:ext cx="81585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Vytvořte systém simulující vlny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3000" b="1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48"/>
          <p:cNvSpPr txBox="1"/>
          <p:nvPr/>
        </p:nvSpPr>
        <p:spPr>
          <a:xfrm>
            <a:off x="5557500" y="235516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Výzva</a:t>
            </a: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1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6" name="Google Shape;29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8"/>
          <p:cNvSpPr/>
          <p:nvPr/>
        </p:nvSpPr>
        <p:spPr>
          <a:xfrm>
            <a:off x="268450" y="3264275"/>
            <a:ext cx="2189700" cy="19881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Díra musí být dostatečně velká, aby kovová osička DC Motoru prošla a byla schopna se otáčet. </a:t>
            </a:r>
            <a:endParaRPr sz="1600" b="1" dirty="0"/>
          </a:p>
        </p:txBody>
      </p:sp>
      <p:sp>
        <p:nvSpPr>
          <p:cNvPr id="298" name="Google Shape;298;p48"/>
          <p:cNvSpPr/>
          <p:nvPr/>
        </p:nvSpPr>
        <p:spPr>
          <a:xfrm>
            <a:off x="304750" y="5521125"/>
            <a:ext cx="2077200" cy="9717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Zajistěte, aby se kolo mohlo otáčet</a:t>
            </a:r>
            <a:endParaRPr sz="2000" dirty="0"/>
          </a:p>
        </p:txBody>
      </p:sp>
      <p:sp>
        <p:nvSpPr>
          <p:cNvPr id="299" name="Google Shape;299;p48"/>
          <p:cNvSpPr/>
          <p:nvPr/>
        </p:nvSpPr>
        <p:spPr>
          <a:xfrm>
            <a:off x="6761500" y="3506199"/>
            <a:ext cx="2085596" cy="1099464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Nalijte cca 2-3 centimetry vody</a:t>
            </a:r>
            <a:endParaRPr sz="2000" dirty="0"/>
          </a:p>
        </p:txBody>
      </p:sp>
      <p:pic>
        <p:nvPicPr>
          <p:cNvPr id="300" name="Google Shape;30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775" y="2045078"/>
            <a:ext cx="3586500" cy="356997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01" name="Google Shape;301;p48"/>
          <p:cNvCxnSpPr>
            <a:stCxn id="297" idx="3"/>
          </p:cNvCxnSpPr>
          <p:nvPr/>
        </p:nvCxnSpPr>
        <p:spPr>
          <a:xfrm rot="10800000" flipH="1">
            <a:off x="2458150" y="3930425"/>
            <a:ext cx="970800" cy="327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" name="Google Shape;302;p48"/>
          <p:cNvCxnSpPr>
            <a:cxnSpLocks/>
            <a:stCxn id="298" idx="3"/>
          </p:cNvCxnSpPr>
          <p:nvPr/>
        </p:nvCxnSpPr>
        <p:spPr>
          <a:xfrm flipV="1">
            <a:off x="2381950" y="4454324"/>
            <a:ext cx="1135691" cy="1552651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3" name="Google Shape;303;p48"/>
          <p:cNvCxnSpPr>
            <a:cxnSpLocks/>
            <a:stCxn id="299" idx="1"/>
          </p:cNvCxnSpPr>
          <p:nvPr/>
        </p:nvCxnSpPr>
        <p:spPr>
          <a:xfrm flipH="1">
            <a:off x="4891000" y="4055931"/>
            <a:ext cx="1870500" cy="33582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4" name="Google Shape;30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2025" y="5082550"/>
            <a:ext cx="3976200" cy="19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8"/>
          <p:cNvSpPr/>
          <p:nvPr/>
        </p:nvSpPr>
        <p:spPr>
          <a:xfrm>
            <a:off x="3746377" y="5439775"/>
            <a:ext cx="2161023" cy="472753"/>
          </a:xfrm>
          <a:prstGeom prst="wedgeRoundRectCallout">
            <a:avLst>
              <a:gd name="adj1" fmla="val 67041"/>
              <a:gd name="adj2" fmla="val -44680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Vytvořte vlny</a:t>
            </a:r>
            <a:r>
              <a:rPr lang="en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6" name="Google Shape;30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26042">
            <a:off x="5985006" y="4658280"/>
            <a:ext cx="1572914" cy="123518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8"/>
          <p:cNvSpPr/>
          <p:nvPr/>
        </p:nvSpPr>
        <p:spPr>
          <a:xfrm>
            <a:off x="268450" y="1770575"/>
            <a:ext cx="2189700" cy="12501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DC Motor lze zasunout do žlutého podvozku</a:t>
            </a:r>
            <a:endParaRPr sz="2000" b="1" dirty="0"/>
          </a:p>
        </p:txBody>
      </p:sp>
      <p:cxnSp>
        <p:nvCxnSpPr>
          <p:cNvPr id="308" name="Google Shape;308;p48"/>
          <p:cNvCxnSpPr>
            <a:stCxn id="307" idx="3"/>
          </p:cNvCxnSpPr>
          <p:nvPr/>
        </p:nvCxnSpPr>
        <p:spPr>
          <a:xfrm>
            <a:off x="2458150" y="2395625"/>
            <a:ext cx="566400" cy="9201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 txBox="1"/>
          <p:nvPr/>
        </p:nvSpPr>
        <p:spPr>
          <a:xfrm>
            <a:off x="3530600" y="338750"/>
            <a:ext cx="56136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Kontrola porozumění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4" name="Google Shape;31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79824" y="266225"/>
            <a:ext cx="1350766" cy="8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9"/>
          <p:cNvSpPr/>
          <p:nvPr/>
        </p:nvSpPr>
        <p:spPr>
          <a:xfrm>
            <a:off x="370850" y="1316750"/>
            <a:ext cx="7950300" cy="2438400"/>
          </a:xfrm>
          <a:prstGeom prst="roundRect">
            <a:avLst>
              <a:gd name="adj" fmla="val 1012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Jaký výrok o vstupu je pravdivý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Posuvník je variabilní vstup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Posuvník je </a:t>
            </a:r>
            <a:r>
              <a:rPr lang="cs-CZ" sz="2000" dirty="0" err="1">
                <a:latin typeface="Montserrat"/>
                <a:ea typeface="Montserrat"/>
                <a:cs typeface="Montserrat"/>
                <a:sym typeface="Montserrat"/>
              </a:rPr>
              <a:t>true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cs-CZ" sz="2000" dirty="0" err="1">
                <a:latin typeface="Montserrat"/>
                <a:ea typeface="Montserrat"/>
                <a:cs typeface="Montserrat"/>
                <a:sym typeface="Montserrat"/>
              </a:rPr>
              <a:t>false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 vstup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Posuvník je variabilní a také 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true/false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 vstup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000" dirty="0"/>
          </a:p>
        </p:txBody>
      </p:sp>
      <p:sp>
        <p:nvSpPr>
          <p:cNvPr id="317" name="Google Shape;317;p49"/>
          <p:cNvSpPr/>
          <p:nvPr/>
        </p:nvSpPr>
        <p:spPr>
          <a:xfrm>
            <a:off x="370850" y="4033250"/>
            <a:ext cx="7950300" cy="2073900"/>
          </a:xfrm>
          <a:prstGeom prst="roundRect">
            <a:avLst>
              <a:gd name="adj" fmla="val 13574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2.	</a:t>
            </a:r>
            <a:r>
              <a:rPr lang="cs-CZ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 jsou 4 základní důvody eroze</a:t>
            </a:r>
            <a:r>
              <a:rPr lang="en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Vítr, voda, led, gravitace</a:t>
            </a: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Vítr, voda, led, blesk</a:t>
            </a: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Voda, led, osvětlení, duha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 txBox="1"/>
          <p:nvPr/>
        </p:nvSpPr>
        <p:spPr>
          <a:xfrm>
            <a:off x="3530600" y="338750"/>
            <a:ext cx="56136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Kontrola porozumění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4" name="Google Shape;31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79824" y="266225"/>
            <a:ext cx="1350766" cy="8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9"/>
          <p:cNvSpPr/>
          <p:nvPr/>
        </p:nvSpPr>
        <p:spPr>
          <a:xfrm>
            <a:off x="370850" y="1316750"/>
            <a:ext cx="7950300" cy="2438400"/>
          </a:xfrm>
          <a:prstGeom prst="roundRect">
            <a:avLst>
              <a:gd name="adj" fmla="val 1012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Jaký výrok o vstupu je pravdivý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Posuvník je variabilní vstup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49"/>
          <p:cNvSpPr/>
          <p:nvPr/>
        </p:nvSpPr>
        <p:spPr>
          <a:xfrm>
            <a:off x="370850" y="4033250"/>
            <a:ext cx="7950300" cy="2073900"/>
          </a:xfrm>
          <a:prstGeom prst="roundRect">
            <a:avLst>
              <a:gd name="adj" fmla="val 13574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2.	</a:t>
            </a:r>
            <a:r>
              <a:rPr lang="cs-CZ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 jsou 4 základní důvody eroze</a:t>
            </a:r>
            <a:r>
              <a:rPr lang="en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Vítr, voda, led, gravitace</a:t>
            </a:r>
          </a:p>
        </p:txBody>
      </p:sp>
      <p:pic>
        <p:nvPicPr>
          <p:cNvPr id="7" name="Google Shape;326;p50">
            <a:extLst>
              <a:ext uri="{FF2B5EF4-FFF2-40B4-BE49-F238E27FC236}">
                <a16:creationId xmlns:a16="http://schemas.microsoft.com/office/drawing/2014/main" id="{2EBCB271-A1A2-4683-B23C-594D3CCB3E4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3664" y="2372899"/>
            <a:ext cx="766677" cy="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26;p50">
            <a:extLst>
              <a:ext uri="{FF2B5EF4-FFF2-40B4-BE49-F238E27FC236}">
                <a16:creationId xmlns:a16="http://schemas.microsoft.com/office/drawing/2014/main" id="{8FA79F9B-E353-46F7-94E7-6F85EE281BC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7811" y="4727800"/>
            <a:ext cx="766677" cy="81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69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1"/>
          <p:cNvPicPr preferRelativeResize="0"/>
          <p:nvPr/>
        </p:nvPicPr>
        <p:blipFill rotWithShape="1">
          <a:blip r:embed="rId3">
            <a:alphaModFix/>
          </a:blip>
          <a:srcRect r="-26614" b="-26614"/>
          <a:stretch/>
        </p:blipFill>
        <p:spPr>
          <a:xfrm>
            <a:off x="0" y="0"/>
            <a:ext cx="1491781" cy="74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1"/>
          <p:cNvSpPr/>
          <p:nvPr/>
        </p:nvSpPr>
        <p:spPr>
          <a:xfrm>
            <a:off x="1876250" y="2349000"/>
            <a:ext cx="3280200" cy="2332500"/>
          </a:xfrm>
          <a:prstGeom prst="wedgeRoundRectCallout">
            <a:avLst>
              <a:gd name="adj1" fmla="val 69184"/>
              <a:gd name="adj2" fmla="val 744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Mohu nějak zesílit vlnobití</a:t>
            </a:r>
            <a:r>
              <a:rPr lang="en" sz="3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" name="Google Shape;335;p51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Ladění</a:t>
            </a: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6" name="Google Shape;33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675" y="2349000"/>
            <a:ext cx="2427711" cy="19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2"/>
          <p:cNvPicPr preferRelativeResize="0"/>
          <p:nvPr/>
        </p:nvPicPr>
        <p:blipFill rotWithShape="1">
          <a:blip r:embed="rId3">
            <a:alphaModFix/>
          </a:blip>
          <a:srcRect r="-26614" b="-26614"/>
          <a:stretch/>
        </p:blipFill>
        <p:spPr>
          <a:xfrm>
            <a:off x="0" y="0"/>
            <a:ext cx="1491781" cy="74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2"/>
          <p:cNvSpPr/>
          <p:nvPr/>
        </p:nvSpPr>
        <p:spPr>
          <a:xfrm>
            <a:off x="654050" y="748800"/>
            <a:ext cx="3283200" cy="1652700"/>
          </a:xfrm>
          <a:prstGeom prst="wedgeRoundRectCallout">
            <a:avLst>
              <a:gd name="adj1" fmla="val 69184"/>
              <a:gd name="adj2" fmla="val 744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Jak zesílím vlny</a:t>
            </a:r>
            <a:r>
              <a:rPr lang="en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52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Ladění</a:t>
            </a: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4" name="Google Shape;34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0250" y="671787"/>
            <a:ext cx="2104800" cy="165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5941771"/>
            <a:ext cx="1169100" cy="91806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2"/>
          <p:cNvSpPr/>
          <p:nvPr/>
        </p:nvSpPr>
        <p:spPr>
          <a:xfrm>
            <a:off x="1127275" y="2680650"/>
            <a:ext cx="1845000" cy="18312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latin typeface="Montserrat"/>
                <a:ea typeface="Montserrat"/>
                <a:cs typeface="Montserrat"/>
                <a:sym typeface="Montserrat"/>
              </a:rPr>
              <a:t>Stisk klávesy</a:t>
            </a:r>
            <a:r>
              <a:rPr lang="en" sz="2000" b="1" dirty="0"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aktivuje změnu směru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7" name="Google Shape;347;p52"/>
          <p:cNvPicPr preferRelativeResize="0"/>
          <p:nvPr/>
        </p:nvPicPr>
        <p:blipFill rotWithShape="1">
          <a:blip r:embed="rId5">
            <a:alphaModFix/>
          </a:blip>
          <a:srcRect t="3600" b="3600"/>
          <a:stretch/>
        </p:blipFill>
        <p:spPr>
          <a:xfrm>
            <a:off x="3105201" y="2544574"/>
            <a:ext cx="4664900" cy="2922976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48" name="Google Shape;348;p52"/>
          <p:cNvCxnSpPr>
            <a:endCxn id="349" idx="1"/>
          </p:cNvCxnSpPr>
          <p:nvPr/>
        </p:nvCxnSpPr>
        <p:spPr>
          <a:xfrm rot="10800000" flipH="1">
            <a:off x="2972125" y="3103825"/>
            <a:ext cx="547800" cy="480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9" name="Google Shape;349;p52"/>
          <p:cNvSpPr/>
          <p:nvPr/>
        </p:nvSpPr>
        <p:spPr>
          <a:xfrm>
            <a:off x="3519925" y="2589325"/>
            <a:ext cx="767700" cy="10290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52"/>
          <p:cNvSpPr/>
          <p:nvPr/>
        </p:nvSpPr>
        <p:spPr>
          <a:xfrm>
            <a:off x="4957363" y="2794225"/>
            <a:ext cx="785700" cy="748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1" name="Google Shape;351;p52"/>
          <p:cNvCxnSpPr>
            <a:stCxn id="352" idx="3"/>
            <a:endCxn id="350" idx="3"/>
          </p:cNvCxnSpPr>
          <p:nvPr/>
        </p:nvCxnSpPr>
        <p:spPr>
          <a:xfrm flipH="1">
            <a:off x="5743191" y="2743377"/>
            <a:ext cx="1346700" cy="4251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2" name="Google Shape;352;p52"/>
          <p:cNvSpPr/>
          <p:nvPr/>
        </p:nvSpPr>
        <p:spPr>
          <a:xfrm>
            <a:off x="6781650" y="2145975"/>
            <a:ext cx="2104800" cy="69990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Změna směru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52"/>
          <p:cNvSpPr/>
          <p:nvPr/>
        </p:nvSpPr>
        <p:spPr>
          <a:xfrm>
            <a:off x="1397850" y="5337600"/>
            <a:ext cx="2889900" cy="1029000"/>
          </a:xfrm>
          <a:prstGeom prst="wedgeRoundRectCallout">
            <a:avLst>
              <a:gd name="adj1" fmla="val -61337"/>
              <a:gd name="adj2" fmla="val 44172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Jak změna směru ovlivní vlny</a:t>
            </a: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3"/>
          <p:cNvPicPr preferRelativeResize="0"/>
          <p:nvPr/>
        </p:nvPicPr>
        <p:blipFill rotWithShape="1">
          <a:blip r:embed="rId3">
            <a:alphaModFix/>
          </a:blip>
          <a:srcRect r="-26614" b="-26614"/>
          <a:stretch/>
        </p:blipFill>
        <p:spPr>
          <a:xfrm>
            <a:off x="0" y="0"/>
            <a:ext cx="1710963" cy="8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3"/>
          <p:cNvSpPr txBox="1"/>
          <p:nvPr/>
        </p:nvSpPr>
        <p:spPr>
          <a:xfrm>
            <a:off x="264400" y="640150"/>
            <a:ext cx="638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Vytvořte systém, který bude simulovat vodní erozi	</a:t>
            </a:r>
            <a:endParaRPr sz="3000" b="1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3"/>
          <p:cNvSpPr txBox="1"/>
          <p:nvPr/>
        </p:nvSpPr>
        <p:spPr>
          <a:xfrm>
            <a:off x="6286300" y="338750"/>
            <a:ext cx="28581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Výzva</a:t>
            </a: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2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1" name="Google Shape;36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000" y="1771850"/>
            <a:ext cx="2292500" cy="22925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2" name="Google Shape;362;p53"/>
          <p:cNvSpPr/>
          <p:nvPr/>
        </p:nvSpPr>
        <p:spPr>
          <a:xfrm>
            <a:off x="384338" y="1688475"/>
            <a:ext cx="572400" cy="5346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3" name="Google Shape;36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9950" y="1786950"/>
            <a:ext cx="2292500" cy="22925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4" name="Google Shape;364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0150" y="1786946"/>
            <a:ext cx="2292500" cy="22925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5" name="Google Shape;365;p53"/>
          <p:cNvSpPr/>
          <p:nvPr/>
        </p:nvSpPr>
        <p:spPr>
          <a:xfrm>
            <a:off x="5940975" y="3678050"/>
            <a:ext cx="2858100" cy="615600"/>
          </a:xfrm>
          <a:prstGeom prst="roundRect">
            <a:avLst>
              <a:gd name="adj" fmla="val 23202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Změřte hloubku písku na třech místech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6" name="Google Shape;366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2400" y="4443150"/>
            <a:ext cx="2292500" cy="22925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7" name="Google Shape;367;p53"/>
          <p:cNvSpPr/>
          <p:nvPr/>
        </p:nvSpPr>
        <p:spPr>
          <a:xfrm>
            <a:off x="1056443" y="3568823"/>
            <a:ext cx="3946657" cy="779939"/>
          </a:xfrm>
          <a:prstGeom prst="roundRect">
            <a:avLst>
              <a:gd name="adj" fmla="val 23202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Vyprázdněte nádobu, přidejte písek jako „pobřeží“ a vodu jako „moře“.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53"/>
          <p:cNvSpPr/>
          <p:nvPr/>
        </p:nvSpPr>
        <p:spPr>
          <a:xfrm>
            <a:off x="5818938" y="1710750"/>
            <a:ext cx="572400" cy="5346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9" name="Google Shape;369;p53"/>
          <p:cNvSpPr/>
          <p:nvPr/>
        </p:nvSpPr>
        <p:spPr>
          <a:xfrm>
            <a:off x="1744438" y="4389213"/>
            <a:ext cx="572400" cy="5346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53"/>
          <p:cNvSpPr/>
          <p:nvPr/>
        </p:nvSpPr>
        <p:spPr>
          <a:xfrm>
            <a:off x="2312500" y="6241500"/>
            <a:ext cx="1710900" cy="534600"/>
          </a:xfrm>
          <a:prstGeom prst="roundRect">
            <a:avLst>
              <a:gd name="adj" fmla="val 23202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Vytvořte vlny</a:t>
            </a:r>
            <a:r>
              <a:rPr lang="en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1" name="Google Shape;371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5700" y="4443150"/>
            <a:ext cx="2292500" cy="22925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2" name="Google Shape;372;p53"/>
          <p:cNvSpPr/>
          <p:nvPr/>
        </p:nvSpPr>
        <p:spPr>
          <a:xfrm>
            <a:off x="4510113" y="4413588"/>
            <a:ext cx="572400" cy="5346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3" name="Google Shape;373;p53"/>
          <p:cNvSpPr/>
          <p:nvPr/>
        </p:nvSpPr>
        <p:spPr>
          <a:xfrm>
            <a:off x="7007775" y="5375875"/>
            <a:ext cx="1876500" cy="1181400"/>
          </a:xfrm>
          <a:prstGeom prst="roundRect">
            <a:avLst>
              <a:gd name="adj" fmla="val 23202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Znovu změřte a sledujte účinky eroze</a:t>
            </a:r>
            <a:r>
              <a:rPr lang="en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4"/>
          <p:cNvSpPr txBox="1"/>
          <p:nvPr/>
        </p:nvSpPr>
        <p:spPr>
          <a:xfrm>
            <a:off x="3530600" y="338750"/>
            <a:ext cx="56136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Kontrola porozumění</a:t>
            </a:r>
            <a:endParaRPr lang="cs-CZ"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9" name="Google Shape;379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79824" y="266225"/>
            <a:ext cx="1350766" cy="8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4"/>
          <p:cNvSpPr/>
          <p:nvPr/>
        </p:nvSpPr>
        <p:spPr>
          <a:xfrm>
            <a:off x="447050" y="1392950"/>
            <a:ext cx="7791428" cy="2105400"/>
          </a:xfrm>
          <a:prstGeom prst="roundRect">
            <a:avLst>
              <a:gd name="adj" fmla="val 1012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Jaké jsou vstupy v systému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Posuvník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DC Motor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Posuvník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Stisk klávesy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Stisk klávesy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DC Motor</a:t>
            </a:r>
            <a:endParaRPr sz="2000" dirty="0"/>
          </a:p>
        </p:txBody>
      </p:sp>
      <p:sp>
        <p:nvSpPr>
          <p:cNvPr id="382" name="Google Shape;382;p54"/>
          <p:cNvSpPr/>
          <p:nvPr/>
        </p:nvSpPr>
        <p:spPr>
          <a:xfrm>
            <a:off x="447050" y="3804650"/>
            <a:ext cx="7791428" cy="2220000"/>
          </a:xfrm>
          <a:prstGeom prst="roundRect">
            <a:avLst>
              <a:gd name="adj" fmla="val 12073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  Jaký typ eroze je simulován systémem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Vodní eroze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Větrná eroze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Ledovcová eroze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4"/>
          <p:cNvSpPr txBox="1"/>
          <p:nvPr/>
        </p:nvSpPr>
        <p:spPr>
          <a:xfrm>
            <a:off x="3530600" y="338750"/>
            <a:ext cx="56136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Kontrola porozumění</a:t>
            </a:r>
            <a:endParaRPr lang="cs-CZ"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9" name="Google Shape;379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79824" y="266225"/>
            <a:ext cx="1350766" cy="8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4"/>
          <p:cNvSpPr/>
          <p:nvPr/>
        </p:nvSpPr>
        <p:spPr>
          <a:xfrm>
            <a:off x="447050" y="1392950"/>
            <a:ext cx="7968238" cy="2105400"/>
          </a:xfrm>
          <a:prstGeom prst="roundRect">
            <a:avLst>
              <a:gd name="adj" fmla="val 1012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Jaké jsou vstupy v systému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588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b.   Posuvník</a:t>
            </a:r>
            <a:r>
              <a:rPr lang="en" sz="20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Stisk klávesy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54"/>
          <p:cNvSpPr/>
          <p:nvPr/>
        </p:nvSpPr>
        <p:spPr>
          <a:xfrm>
            <a:off x="447050" y="3804650"/>
            <a:ext cx="7968238" cy="2220000"/>
          </a:xfrm>
          <a:prstGeom prst="roundRect">
            <a:avLst>
              <a:gd name="adj" fmla="val 12073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2.	</a:t>
            </a: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Jaký typ eroze je simulován systémem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Vodní eroze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390;p55">
            <a:extLst>
              <a:ext uri="{FF2B5EF4-FFF2-40B4-BE49-F238E27FC236}">
                <a16:creationId xmlns:a16="http://schemas.microsoft.com/office/drawing/2014/main" id="{535B98E0-338F-4E29-B8CD-2736ECD1EB0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1949" y="2206400"/>
            <a:ext cx="766677" cy="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90;p55">
            <a:extLst>
              <a:ext uri="{FF2B5EF4-FFF2-40B4-BE49-F238E27FC236}">
                <a16:creationId xmlns:a16="http://schemas.microsoft.com/office/drawing/2014/main" id="{6F3CFFC5-68E9-43D5-ABF7-9B5E11A90AF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1949" y="4651600"/>
            <a:ext cx="766677" cy="81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261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10963" cy="8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7250" y="2144888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4838" y="2144888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2444" y="2144888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500" y="2144900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3625" y="2098625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3682" y="2098625"/>
            <a:ext cx="6191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6"/>
          <p:cNvSpPr/>
          <p:nvPr/>
        </p:nvSpPr>
        <p:spPr>
          <a:xfrm>
            <a:off x="381600" y="2776450"/>
            <a:ext cx="2548800" cy="2151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Experimentujte s jiným variabilním vstupem. Jaký je rozdíl při použití světelného senzoru? 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6" name="Google Shape;406;p56"/>
          <p:cNvSpPr/>
          <p:nvPr/>
        </p:nvSpPr>
        <p:spPr>
          <a:xfrm>
            <a:off x="5986850" y="2802275"/>
            <a:ext cx="2496000" cy="24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Experimentujte se zvukem výstrahy. Můžete přidat zvuk, který se přehraje, když DC Motor dosáhne určité hodnoty?</a:t>
            </a:r>
            <a:endParaRPr sz="25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7" name="Google Shape;407;p56"/>
          <p:cNvSpPr/>
          <p:nvPr/>
        </p:nvSpPr>
        <p:spPr>
          <a:xfrm>
            <a:off x="3054825" y="2802275"/>
            <a:ext cx="2758500" cy="3052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Experimentujte s udržováním systému v chodu. Můžete do systému přidat Vypínač, aby měl systém vstup </a:t>
            </a:r>
            <a:r>
              <a:rPr lang="cs-CZ" sz="1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true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cs-CZ" sz="1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false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(spíše než proměnnou)?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56"/>
          <p:cNvSpPr txBox="1"/>
          <p:nvPr/>
        </p:nvSpPr>
        <p:spPr>
          <a:xfrm>
            <a:off x="4996625" y="303325"/>
            <a:ext cx="4147375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Rozšiřující aktivity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9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39"/>
          <p:cNvSpPr txBox="1"/>
          <p:nvPr/>
        </p:nvSpPr>
        <p:spPr>
          <a:xfrm>
            <a:off x="186725" y="217275"/>
            <a:ext cx="5370900" cy="21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 si myslíte, že způsobilo erozi na obrázcích níže</a:t>
            </a:r>
            <a:r>
              <a:rPr lang="en" sz="25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39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Úvod</a:t>
            </a:r>
            <a:r>
              <a:rPr lang="en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30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0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5" name="Google Shape;16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0450" y="1845275"/>
            <a:ext cx="3312082" cy="22078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0450" y="4363275"/>
            <a:ext cx="3265580" cy="217732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3463" y="4350450"/>
            <a:ext cx="3312069" cy="2202951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3475" y="1811607"/>
            <a:ext cx="3211055" cy="227519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7"/>
          <p:cNvSpPr/>
          <p:nvPr/>
        </p:nvSpPr>
        <p:spPr>
          <a:xfrm>
            <a:off x="1455950" y="3674150"/>
            <a:ext cx="3002400" cy="1377244"/>
          </a:xfrm>
          <a:prstGeom prst="wedgeRoundRectCallout">
            <a:avLst>
              <a:gd name="adj1" fmla="val 73373"/>
              <a:gd name="adj2" fmla="val -4588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57"/>
          <p:cNvSpPr txBox="1"/>
          <p:nvPr/>
        </p:nvSpPr>
        <p:spPr>
          <a:xfrm>
            <a:off x="1446200" y="3974925"/>
            <a:ext cx="2717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Nakresli svůj systém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b="1" u="none" strike="noStrike" cap="none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5" name="Google Shape;41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7"/>
          <p:cNvSpPr/>
          <p:nvPr/>
        </p:nvSpPr>
        <p:spPr>
          <a:xfrm>
            <a:off x="3783175" y="1213250"/>
            <a:ext cx="3002400" cy="2056200"/>
          </a:xfrm>
          <a:prstGeom prst="wedgeRoundRectCallout">
            <a:avLst>
              <a:gd name="adj1" fmla="val -75758"/>
              <a:gd name="adj2" fmla="val -13464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Co se vám nejvíce líbilo na dnešní lekci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7" name="Google Shape;417;p57"/>
          <p:cNvSpPr txBox="1"/>
          <p:nvPr/>
        </p:nvSpPr>
        <p:spPr>
          <a:xfrm>
            <a:off x="5400900" y="307182"/>
            <a:ext cx="37431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Závěr a reflexe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8" name="Google Shape;41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8725" y="3793625"/>
            <a:ext cx="2557025" cy="19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824" y="1286050"/>
            <a:ext cx="1877123" cy="150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438" y="1336212"/>
            <a:ext cx="3650078" cy="258627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" name="Google Shape;17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6225" y="4275900"/>
            <a:ext cx="3586505" cy="238548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6" name="Google Shape;17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675" y="4275900"/>
            <a:ext cx="3586500" cy="23912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7" name="Google Shape;17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675" y="1304552"/>
            <a:ext cx="3744741" cy="249623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8" name="Google Shape;178;p40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40"/>
          <p:cNvSpPr/>
          <p:nvPr/>
        </p:nvSpPr>
        <p:spPr>
          <a:xfrm>
            <a:off x="2537625" y="2897000"/>
            <a:ext cx="2233200" cy="10821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Větrná eroze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Poškození půdy způsobené větrem odnášejícím půdu z oblasti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40"/>
          <p:cNvSpPr/>
          <p:nvPr/>
        </p:nvSpPr>
        <p:spPr>
          <a:xfrm>
            <a:off x="6835806" y="1173856"/>
            <a:ext cx="2052094" cy="85913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Vodní eroze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Odstraňování půdy působením vody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384050" y="4103150"/>
            <a:ext cx="2503800" cy="9585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Ledovcová eroze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Eroze způsobená ledovci formuje krajinu dlouhou dobu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2440350" y="5823751"/>
            <a:ext cx="2233200" cy="892374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Gravitační eroze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Tlačí půdu, bahno a kamení směrem ze svahu dolů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40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Úvod</a:t>
            </a:r>
            <a:r>
              <a:rPr lang="en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30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0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4" name="Google Shape;184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375" y="4032550"/>
            <a:ext cx="2417201" cy="161144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0" name="Google Shape;19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3400" y="3124507"/>
            <a:ext cx="2367078" cy="157804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1" name="Google Shape;1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8375" y="2073400"/>
            <a:ext cx="2417196" cy="1611464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2" name="Google Shape;19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3400" y="4948725"/>
            <a:ext cx="2367078" cy="1578076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3" name="Google Shape;193;p41"/>
          <p:cNvSpPr txBox="1"/>
          <p:nvPr/>
        </p:nvSpPr>
        <p:spPr>
          <a:xfrm>
            <a:off x="176300" y="741600"/>
            <a:ext cx="8179500" cy="1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Spojte název se správným obrázkem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41"/>
          <p:cNvSpPr/>
          <p:nvPr/>
        </p:nvSpPr>
        <p:spPr>
          <a:xfrm>
            <a:off x="1157800" y="2318150"/>
            <a:ext cx="2441250" cy="4625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Povrchová eroze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41"/>
          <p:cNvSpPr/>
          <p:nvPr/>
        </p:nvSpPr>
        <p:spPr>
          <a:xfrm>
            <a:off x="609000" y="3345713"/>
            <a:ext cx="2441250" cy="4038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Potoční eroze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41"/>
          <p:cNvSpPr/>
          <p:nvPr/>
        </p:nvSpPr>
        <p:spPr>
          <a:xfrm>
            <a:off x="1324749" y="4373275"/>
            <a:ext cx="2061325" cy="4625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Hluboká eroze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41"/>
          <p:cNvSpPr/>
          <p:nvPr/>
        </p:nvSpPr>
        <p:spPr>
          <a:xfrm>
            <a:off x="549524" y="5400825"/>
            <a:ext cx="2367077" cy="4625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Spadová eroze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41"/>
          <p:cNvSpPr/>
          <p:nvPr/>
        </p:nvSpPr>
        <p:spPr>
          <a:xfrm>
            <a:off x="832247" y="2112725"/>
            <a:ext cx="438600" cy="4038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41"/>
          <p:cNvSpPr/>
          <p:nvPr/>
        </p:nvSpPr>
        <p:spPr>
          <a:xfrm>
            <a:off x="404897" y="3207825"/>
            <a:ext cx="438600" cy="4038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41"/>
          <p:cNvSpPr/>
          <p:nvPr/>
        </p:nvSpPr>
        <p:spPr>
          <a:xfrm>
            <a:off x="1051547" y="4144075"/>
            <a:ext cx="438600" cy="4038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41"/>
          <p:cNvSpPr/>
          <p:nvPr/>
        </p:nvSpPr>
        <p:spPr>
          <a:xfrm>
            <a:off x="316697" y="5196375"/>
            <a:ext cx="438600" cy="4038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41"/>
          <p:cNvSpPr/>
          <p:nvPr/>
        </p:nvSpPr>
        <p:spPr>
          <a:xfrm>
            <a:off x="6330747" y="1954925"/>
            <a:ext cx="438600" cy="40380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41"/>
          <p:cNvSpPr/>
          <p:nvPr/>
        </p:nvSpPr>
        <p:spPr>
          <a:xfrm>
            <a:off x="3741572" y="3032625"/>
            <a:ext cx="438600" cy="40380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41"/>
          <p:cNvSpPr/>
          <p:nvPr/>
        </p:nvSpPr>
        <p:spPr>
          <a:xfrm>
            <a:off x="6382872" y="3809750"/>
            <a:ext cx="438600" cy="40380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" name="Google Shape;205;p41"/>
          <p:cNvSpPr/>
          <p:nvPr/>
        </p:nvSpPr>
        <p:spPr>
          <a:xfrm>
            <a:off x="3663972" y="4877325"/>
            <a:ext cx="438600" cy="40380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Google Shape;206;p41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Mini lekce</a:t>
            </a:r>
            <a:r>
              <a:rPr lang="en" sz="3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3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0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7" name="Google Shape;207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5400" y="5010725"/>
            <a:ext cx="2435073" cy="1623406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2400" y="2681788"/>
            <a:ext cx="2417201" cy="161144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9400" y="2680432"/>
            <a:ext cx="2367078" cy="157804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" name="Google Shape;21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2400" y="5010725"/>
            <a:ext cx="2417196" cy="1611464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6" name="Google Shape;216;p42"/>
          <p:cNvSpPr txBox="1"/>
          <p:nvPr/>
        </p:nvSpPr>
        <p:spPr>
          <a:xfrm>
            <a:off x="176300" y="741600"/>
            <a:ext cx="8179500" cy="1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Spojte název se správným obrázkem</a:t>
            </a:r>
          </a:p>
        </p:txBody>
      </p:sp>
      <p:sp>
        <p:nvSpPr>
          <p:cNvPr id="217" name="Google Shape;217;p42"/>
          <p:cNvSpPr/>
          <p:nvPr/>
        </p:nvSpPr>
        <p:spPr>
          <a:xfrm>
            <a:off x="1156772" y="2276625"/>
            <a:ext cx="438600" cy="4038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42"/>
          <p:cNvSpPr/>
          <p:nvPr/>
        </p:nvSpPr>
        <p:spPr>
          <a:xfrm>
            <a:off x="5218672" y="4606913"/>
            <a:ext cx="438600" cy="4038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42"/>
          <p:cNvSpPr/>
          <p:nvPr/>
        </p:nvSpPr>
        <p:spPr>
          <a:xfrm>
            <a:off x="1156772" y="5072413"/>
            <a:ext cx="438600" cy="40380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42"/>
          <p:cNvSpPr/>
          <p:nvPr/>
        </p:nvSpPr>
        <p:spPr>
          <a:xfrm>
            <a:off x="5218672" y="2763600"/>
            <a:ext cx="438600" cy="40380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42"/>
          <p:cNvSpPr/>
          <p:nvPr/>
        </p:nvSpPr>
        <p:spPr>
          <a:xfrm>
            <a:off x="1156772" y="2710200"/>
            <a:ext cx="438600" cy="40380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42"/>
          <p:cNvSpPr/>
          <p:nvPr/>
        </p:nvSpPr>
        <p:spPr>
          <a:xfrm>
            <a:off x="5218672" y="5072425"/>
            <a:ext cx="438600" cy="403800"/>
          </a:xfrm>
          <a:prstGeom prst="ellipse">
            <a:avLst/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Google Shape;223;p42"/>
          <p:cNvSpPr/>
          <p:nvPr/>
        </p:nvSpPr>
        <p:spPr>
          <a:xfrm>
            <a:off x="1703600" y="2359800"/>
            <a:ext cx="2234148" cy="49881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Povrchová eroze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42"/>
          <p:cNvSpPr/>
          <p:nvPr/>
        </p:nvSpPr>
        <p:spPr>
          <a:xfrm>
            <a:off x="5746250" y="2359800"/>
            <a:ext cx="2240978" cy="49881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Hluboká eroze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42"/>
          <p:cNvSpPr/>
          <p:nvPr/>
        </p:nvSpPr>
        <p:spPr>
          <a:xfrm>
            <a:off x="5218672" y="2306388"/>
            <a:ext cx="438600" cy="4038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42"/>
          <p:cNvSpPr/>
          <p:nvPr/>
        </p:nvSpPr>
        <p:spPr>
          <a:xfrm>
            <a:off x="1703599" y="4668613"/>
            <a:ext cx="2234148" cy="49881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Potoční eroze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42"/>
          <p:cNvSpPr/>
          <p:nvPr/>
        </p:nvSpPr>
        <p:spPr>
          <a:xfrm>
            <a:off x="1156772" y="4606925"/>
            <a:ext cx="438600" cy="403800"/>
          </a:xfrm>
          <a:prstGeom prst="ellipse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42"/>
          <p:cNvSpPr/>
          <p:nvPr/>
        </p:nvSpPr>
        <p:spPr>
          <a:xfrm>
            <a:off x="5746250" y="4723813"/>
            <a:ext cx="2240978" cy="49881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Spadová eroze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42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Mini lekce</a:t>
            </a:r>
            <a:r>
              <a:rPr lang="en" sz="3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3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0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0" name="Google Shape;230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651" y="2306399"/>
            <a:ext cx="766677" cy="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664" y="4463799"/>
            <a:ext cx="766677" cy="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64576" y="2334224"/>
            <a:ext cx="766677" cy="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18026" y="4518999"/>
            <a:ext cx="766677" cy="8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3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Mini lekce</a:t>
            </a:r>
            <a:r>
              <a:rPr lang="en" sz="3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3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0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0" name="Google Shape;24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1" name="Google Shape;241;p43"/>
          <p:cNvGraphicFramePr/>
          <p:nvPr/>
        </p:nvGraphicFramePr>
        <p:xfrm>
          <a:off x="693875" y="1480150"/>
          <a:ext cx="8224450" cy="1310600"/>
        </p:xfrm>
        <a:graphic>
          <a:graphicData uri="http://schemas.openxmlformats.org/drawingml/2006/table">
            <a:tbl>
              <a:tblPr>
                <a:noFill/>
                <a:tableStyleId>{00464C5F-E126-4F2C-A2E3-6C1C5AF2A706}</a:tableStyleId>
              </a:tblPr>
              <a:tblGrid>
                <a:gridCol w="219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500" b="1" dirty="0">
                          <a:solidFill>
                            <a:srgbClr val="FDFDF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Povrchová eroze</a:t>
                      </a:r>
                      <a:endParaRPr sz="2500" b="1" dirty="0">
                        <a:solidFill>
                          <a:srgbClr val="FDFDF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274300" marB="2743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D0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500" b="1" dirty="0">
                          <a:solidFill>
                            <a:srgbClr val="FDFDF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Potoční eroze</a:t>
                      </a:r>
                      <a:endParaRPr sz="2500" b="1" dirty="0">
                        <a:solidFill>
                          <a:srgbClr val="FDFDF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274300" marB="2743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D0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500" b="1" dirty="0">
                          <a:solidFill>
                            <a:srgbClr val="FDFDF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Hluboká eroze</a:t>
                      </a:r>
                      <a:endParaRPr sz="2500" b="1" dirty="0">
                        <a:solidFill>
                          <a:srgbClr val="FDFDF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274300" marB="2743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D0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500" b="1" dirty="0">
                          <a:solidFill>
                            <a:srgbClr val="FDFDF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Spadová eroze</a:t>
                      </a:r>
                      <a:endParaRPr sz="2500" b="1" dirty="0">
                        <a:solidFill>
                          <a:srgbClr val="FDFDF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274300" marB="2743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8D0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2" name="Google Shape;242;p43"/>
          <p:cNvSpPr/>
          <p:nvPr/>
        </p:nvSpPr>
        <p:spPr>
          <a:xfrm>
            <a:off x="4353826" y="3071225"/>
            <a:ext cx="3454574" cy="2388542"/>
          </a:xfrm>
          <a:prstGeom prst="wedgeRoundRectCallout">
            <a:avLst>
              <a:gd name="adj1" fmla="val 39882"/>
              <a:gd name="adj2" fmla="val 63486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1"/>
            <a:r>
              <a:rPr lang="cs-CZ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 skupinách prozkoumejte typ vodní eroze, který vám byl přidělen. Za 5 minut budete prezentovat svá zjištění pro zbytek třídy.</a:t>
            </a:r>
            <a:endParaRPr sz="2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3" name="Google Shape;24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6000" y="5134277"/>
            <a:ext cx="1789874" cy="14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82280">
            <a:off x="1088172" y="3240562"/>
            <a:ext cx="2933728" cy="2933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/>
          <p:nvPr/>
        </p:nvSpPr>
        <p:spPr>
          <a:xfrm>
            <a:off x="1262225" y="1274863"/>
            <a:ext cx="910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Aktivita v pracovním listě</a:t>
            </a: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44"/>
          <p:cNvSpPr txBox="1"/>
          <p:nvPr/>
        </p:nvSpPr>
        <p:spPr>
          <a:xfrm>
            <a:off x="400250" y="3114513"/>
            <a:ext cx="3013200" cy="5973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Vodní eroze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44"/>
          <p:cNvSpPr txBox="1"/>
          <p:nvPr/>
        </p:nvSpPr>
        <p:spPr>
          <a:xfrm>
            <a:off x="4647925" y="5981650"/>
            <a:ext cx="2766000" cy="5541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Potoční eroze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44"/>
          <p:cNvSpPr txBox="1"/>
          <p:nvPr/>
        </p:nvSpPr>
        <p:spPr>
          <a:xfrm>
            <a:off x="1621675" y="4900625"/>
            <a:ext cx="2771400" cy="5541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Hluboká eroze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44"/>
          <p:cNvSpPr txBox="1"/>
          <p:nvPr/>
        </p:nvSpPr>
        <p:spPr>
          <a:xfrm>
            <a:off x="4972450" y="4176625"/>
            <a:ext cx="3088500" cy="5541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Spadová eroze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44"/>
          <p:cNvSpPr txBox="1"/>
          <p:nvPr/>
        </p:nvSpPr>
        <p:spPr>
          <a:xfrm>
            <a:off x="5557500" y="3387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Klíčová slova</a:t>
            </a:r>
            <a:endParaRPr sz="30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5" name="Google Shape;25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4"/>
          <p:cNvSpPr txBox="1"/>
          <p:nvPr/>
        </p:nvSpPr>
        <p:spPr>
          <a:xfrm>
            <a:off x="5669450" y="2455675"/>
            <a:ext cx="3088500" cy="5541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Povrchová eroze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7" name="Google Shape;25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691" y="1371600"/>
            <a:ext cx="60752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/>
          <p:nvPr/>
        </p:nvSpPr>
        <p:spPr>
          <a:xfrm>
            <a:off x="5557500" y="4911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Diskuse a test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3" name="Google Shape;26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6650" y="179400"/>
            <a:ext cx="1270075" cy="10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5"/>
          <p:cNvSpPr/>
          <p:nvPr/>
        </p:nvSpPr>
        <p:spPr>
          <a:xfrm>
            <a:off x="554000" y="1753200"/>
            <a:ext cx="7335900" cy="2320800"/>
          </a:xfrm>
          <a:prstGeom prst="roundRect">
            <a:avLst>
              <a:gd name="adj" fmla="val 12581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Kolik existuje druhů vodní eroze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Tři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Čtyři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lphaLcPeriod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Pět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/>
          <p:nvPr/>
        </p:nvSpPr>
        <p:spPr>
          <a:xfrm>
            <a:off x="5557500" y="491150"/>
            <a:ext cx="3586500" cy="699900"/>
          </a:xfrm>
          <a:prstGeom prst="rect">
            <a:avLst/>
          </a:prstGeom>
          <a:solidFill>
            <a:srgbClr val="08D0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Diskuse a test</a:t>
            </a:r>
            <a:endParaRPr sz="30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3" name="Google Shape;26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2000" cy="7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6650" y="179400"/>
            <a:ext cx="1270075" cy="10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5"/>
          <p:cNvSpPr/>
          <p:nvPr/>
        </p:nvSpPr>
        <p:spPr>
          <a:xfrm>
            <a:off x="554000" y="1753200"/>
            <a:ext cx="7335900" cy="2320800"/>
          </a:xfrm>
          <a:prstGeom prst="roundRect">
            <a:avLst>
              <a:gd name="adj" fmla="val 12581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AutoNum type="arabicPeriod"/>
            </a:pP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Kolik existuje druhů vodní eroze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AutoNum type="alphaLcPeriod"/>
            </a:pP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5880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b.  Čtyři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5880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275;p46">
            <a:extLst>
              <a:ext uri="{FF2B5EF4-FFF2-40B4-BE49-F238E27FC236}">
                <a16:creationId xmlns:a16="http://schemas.microsoft.com/office/drawing/2014/main" id="{83C42387-8D3B-4B16-B986-786E53E34A5D}"/>
              </a:ext>
            </a:extLst>
          </p:cNvPr>
          <p:cNvSpPr/>
          <p:nvPr/>
        </p:nvSpPr>
        <p:spPr>
          <a:xfrm>
            <a:off x="554000" y="4636150"/>
            <a:ext cx="8170122" cy="16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2.</a:t>
            </a:r>
            <a:r>
              <a:rPr lang="cs-CZ" sz="2500" b="1" dirty="0">
                <a:latin typeface="Montserrat"/>
                <a:ea typeface="Montserrat"/>
                <a:cs typeface="Montserrat"/>
                <a:sym typeface="Montserrat"/>
              </a:rPr>
              <a:t>   Jak můžeme ochránit krajinu od eroze?</a:t>
            </a:r>
            <a:endParaRPr dirty="0"/>
          </a:p>
        </p:txBody>
      </p:sp>
      <p:pic>
        <p:nvPicPr>
          <p:cNvPr id="7" name="Google Shape;274;p46">
            <a:extLst>
              <a:ext uri="{FF2B5EF4-FFF2-40B4-BE49-F238E27FC236}">
                <a16:creationId xmlns:a16="http://schemas.microsoft.com/office/drawing/2014/main" id="{384DF9C2-EF7B-475F-B1B2-6099B13D29A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6561" y="2680144"/>
            <a:ext cx="766677" cy="81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69825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566</Words>
  <Application>Microsoft Office PowerPoint</Application>
  <PresentationFormat>Předvádění na obrazovce (4:3)</PresentationFormat>
  <Paragraphs>166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Times New Roman</vt:lpstr>
      <vt:lpstr>Helvetica Neue</vt:lpstr>
      <vt:lpstr>Montserrat</vt:lpstr>
      <vt:lpstr>Arial</vt:lpstr>
      <vt:lpstr>Simple Light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 Novotný</dc:creator>
  <cp:lastModifiedBy>Miroslav Staněk</cp:lastModifiedBy>
  <cp:revision>8</cp:revision>
  <dcterms:modified xsi:type="dcterms:W3CDTF">2021-08-31T11:16:01Z</dcterms:modified>
</cp:coreProperties>
</file>