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  <p:sldMasterId id="2147483684" r:id="rId3"/>
  </p:sldMasterIdLst>
  <p:notesMasterIdLst>
    <p:notesMasterId r:id="rId2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9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0" r:id="rId24"/>
    <p:sldId id="277" r:id="rId25"/>
    <p:sldId id="278" r:id="rId26"/>
  </p:sldIdLst>
  <p:sldSz cx="9144000" cy="6858000" type="screen4x3"/>
  <p:notesSz cx="6858000" cy="9144000"/>
  <p:embeddedFontLst>
    <p:embeddedFont>
      <p:font typeface="Helvetica Neue" panose="02000503000000020004" pitchFamily="2" charset="0"/>
      <p:regular r:id="rId28"/>
      <p:bold r:id="rId29"/>
      <p:italic r:id="rId30"/>
      <p:boldItalic r:id="rId31"/>
    </p:embeddedFont>
    <p:embeddedFont>
      <p:font typeface="Montserrat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18">
          <p15:clr>
            <a:srgbClr val="A4A3A4"/>
          </p15:clr>
        </p15:guide>
        <p15:guide id="2" pos="5242">
          <p15:clr>
            <a:srgbClr val="A4A3A4"/>
          </p15:clr>
        </p15:guide>
        <p15:guide id="3" orient="horz" pos="864">
          <p15:clr>
            <a:srgbClr val="A4A3A4"/>
          </p15:clr>
        </p15:guide>
        <p15:guide id="4" orient="horz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1480" y="168"/>
      </p:cViewPr>
      <p:guideLst>
        <p:guide pos="518"/>
        <p:guide pos="5242"/>
        <p:guide orient="horz" pos="864"/>
        <p:guide orient="horz"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a96175e4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3a96175e4a_0_6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ddf1b59a23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ddf1b59a23_0_78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ddf1b59a23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gddf1b59a23_0_88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ddf1b59a23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gddf1b59a23_0_107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ddf1b59a23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gddf1b59a23_0_107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7984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ddf1b59a23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gddf1b59a23_0_125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ddf1b59a23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gddf1b59a23_0_132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ddf1b59a23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gddf1b59a23_0_147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ddf1b59a23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gddf1b59a23_0_155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ddf1b59a23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gddf1b59a23_0_17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ddf1b59a23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gddf1b59a23_0_188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a96175e4a_0_1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3a96175e4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4c72bab7ea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g4c72bab7ea_0_73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4c72bab7ea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g4c72bab7ea_0_73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14427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4c72bab7ea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g4c72bab7ea_0_9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4c72bab7ea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4c72bab7ea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a0a1ee05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4a0a1ee055_0_13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a0a1ee1a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4a0a1ee1a0_0_5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a96175e4a_0_3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3a96175e4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a96175e4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g3a96175e4a_1_26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4e530931b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4e530931b4_0_47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ddf1b59a23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ddf1b59a23_0_57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ddf1b59a23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gddf1b59a23_0_7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subTitle" idx="1"/>
          </p:nvPr>
        </p:nvSpPr>
        <p:spPr>
          <a:xfrm>
            <a:off x="457172" y="273352"/>
            <a:ext cx="8228700" cy="53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3"/>
          </p:nvPr>
        </p:nvSpPr>
        <p:spPr>
          <a:xfrm>
            <a:off x="4673927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3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body" idx="4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body" idx="2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25"/>
          <p:cNvSpPr/>
          <p:nvPr/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5"/>
          <p:cNvSpPr/>
          <p:nvPr/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subTitle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9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29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0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 txBox="1">
            <a:spLocks noGrp="1"/>
          </p:cNvSpPr>
          <p:nvPr>
            <p:ph type="subTitle" idx="1"/>
          </p:nvPr>
        </p:nvSpPr>
        <p:spPr>
          <a:xfrm>
            <a:off x="457172" y="273352"/>
            <a:ext cx="8228700" cy="5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body" idx="3"/>
          </p:nvPr>
        </p:nvSpPr>
        <p:spPr>
          <a:xfrm>
            <a:off x="4673927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33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4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34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body" idx="3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5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35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6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36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36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36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36"/>
          <p:cNvSpPr txBox="1">
            <a:spLocks noGrp="1"/>
          </p:cNvSpPr>
          <p:nvPr>
            <p:ph type="body" idx="4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7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37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37"/>
          <p:cNvSpPr txBox="1">
            <a:spLocks noGrp="1"/>
          </p:cNvSpPr>
          <p:nvPr>
            <p:ph type="body" idx="2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37"/>
          <p:cNvSpPr/>
          <p:nvPr/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7"/>
          <p:cNvSpPr/>
          <p:nvPr/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DFDF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172" y="6247907"/>
            <a:ext cx="21300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7054" y="6247907"/>
            <a:ext cx="28980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5842" y="6247907"/>
            <a:ext cx="21300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dt" idx="10"/>
          </p:nvPr>
        </p:nvSpPr>
        <p:spPr>
          <a:xfrm>
            <a:off x="457172" y="6247907"/>
            <a:ext cx="21303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ftr" idx="11"/>
          </p:nvPr>
        </p:nvSpPr>
        <p:spPr>
          <a:xfrm>
            <a:off x="3127054" y="6247907"/>
            <a:ext cx="2898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sldNum" idx="12"/>
          </p:nvPr>
        </p:nvSpPr>
        <p:spPr>
          <a:xfrm>
            <a:off x="6555842" y="6247907"/>
            <a:ext cx="21303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0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5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3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0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6.png"/><Relationship Id="rId21" Type="http://schemas.openxmlformats.org/officeDocument/2006/relationships/image" Target="../media/image23.png"/><Relationship Id="rId7" Type="http://schemas.openxmlformats.org/officeDocument/2006/relationships/image" Target="../media/image10.jpe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11" Type="http://schemas.openxmlformats.org/officeDocument/2006/relationships/image" Target="../media/image3.png"/><Relationship Id="rId5" Type="http://schemas.openxmlformats.org/officeDocument/2006/relationships/image" Target="../media/image8.png"/><Relationship Id="rId15" Type="http://schemas.openxmlformats.org/officeDocument/2006/relationships/image" Target="../media/image17.jpeg"/><Relationship Id="rId10" Type="http://schemas.openxmlformats.org/officeDocument/2006/relationships/image" Target="../media/image13.jpeg"/><Relationship Id="rId19" Type="http://schemas.openxmlformats.org/officeDocument/2006/relationships/image" Target="../media/image21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975" y="-12"/>
            <a:ext cx="2281044" cy="114498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8"/>
          <p:cNvSpPr txBox="1"/>
          <p:nvPr/>
        </p:nvSpPr>
        <p:spPr>
          <a:xfrm>
            <a:off x="423300" y="4598475"/>
            <a:ext cx="74763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s-CZ" sz="6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Vlastnosti zvířat</a:t>
            </a:r>
            <a:endParaRPr sz="60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8" name="Google Shape;158;p3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600" y="1497575"/>
            <a:ext cx="3347025" cy="259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4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84" b="11286"/>
          <a:stretch/>
        </p:blipFill>
        <p:spPr>
          <a:xfrm>
            <a:off x="1673825" y="2508225"/>
            <a:ext cx="6572649" cy="2989499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8" name="Google Shape;278;p47"/>
          <p:cNvSpPr txBox="1"/>
          <p:nvPr/>
        </p:nvSpPr>
        <p:spPr>
          <a:xfrm>
            <a:off x="387400" y="1254525"/>
            <a:ext cx="81585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Vytvořte systém, který roztočí kolečko, aby bylo možné náhodně generovat výběr.</a:t>
            </a:r>
            <a:endParaRPr lang="cs-CZ" sz="27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3000" b="1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9" name="Google Shape;279;p47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Výzva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1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0" name="Google Shape;280;p4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7"/>
          <p:cNvSpPr/>
          <p:nvPr/>
        </p:nvSpPr>
        <p:spPr>
          <a:xfrm>
            <a:off x="424800" y="2508225"/>
            <a:ext cx="572400" cy="534600"/>
          </a:xfrm>
          <a:prstGeom prst="ellipse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2" name="Google Shape;282;p47"/>
          <p:cNvSpPr/>
          <p:nvPr/>
        </p:nvSpPr>
        <p:spPr>
          <a:xfrm>
            <a:off x="2419000" y="5350925"/>
            <a:ext cx="4063079" cy="1257300"/>
          </a:xfrm>
          <a:prstGeom prst="wedgeRoundRectCallout">
            <a:avLst>
              <a:gd name="adj1" fmla="val -69538"/>
              <a:gd name="adj2" fmla="val 7456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Kód nechte na pracovní ploše společně s přehráváním zvuků.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3" name="Google Shape;283;p47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2524" y="5583800"/>
            <a:ext cx="1552175" cy="11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8"/>
          <p:cNvSpPr txBox="1"/>
          <p:nvPr/>
        </p:nvSpPr>
        <p:spPr>
          <a:xfrm>
            <a:off x="420850" y="1091275"/>
            <a:ext cx="81585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Vytvořte systém, který roztočí kolečko, aby bylo možné náhodně generovat výběr.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3000" b="1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9" name="Google Shape;289;p48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Výzva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1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0" name="Google Shape;290;p4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8"/>
          <p:cNvSpPr/>
          <p:nvPr/>
        </p:nvSpPr>
        <p:spPr>
          <a:xfrm>
            <a:off x="1593378" y="2259962"/>
            <a:ext cx="572400" cy="534600"/>
          </a:xfrm>
          <a:prstGeom prst="ellipse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8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2" name="Google Shape;292;p48"/>
          <p:cNvSpPr/>
          <p:nvPr/>
        </p:nvSpPr>
        <p:spPr>
          <a:xfrm>
            <a:off x="2255662" y="2126862"/>
            <a:ext cx="6351600" cy="5346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Vytvořte kolo z kartonu. Nasaďte na DC motor.</a:t>
            </a:r>
            <a:endParaRPr sz="2000" dirty="0"/>
          </a:p>
        </p:txBody>
      </p:sp>
      <p:sp>
        <p:nvSpPr>
          <p:cNvPr id="293" name="Google Shape;293;p48"/>
          <p:cNvSpPr/>
          <p:nvPr/>
        </p:nvSpPr>
        <p:spPr>
          <a:xfrm>
            <a:off x="249550" y="4343800"/>
            <a:ext cx="2007600" cy="9717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10 výsečí: </a:t>
            </a: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‘A’–‘J’ 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4" name="Google Shape;294;p48"/>
          <p:cNvSpPr/>
          <p:nvPr/>
        </p:nvSpPr>
        <p:spPr>
          <a:xfrm>
            <a:off x="6155475" y="2878550"/>
            <a:ext cx="2423874" cy="857700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Žlutý podvozek</a:t>
            </a:r>
            <a:endParaRPr sz="2000" b="1" dirty="0"/>
          </a:p>
        </p:txBody>
      </p:sp>
      <p:pic>
        <p:nvPicPr>
          <p:cNvPr id="295" name="Google Shape;295;p4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8862" y="2991537"/>
            <a:ext cx="3438125" cy="343812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96" name="Google Shape;296;p48"/>
          <p:cNvCxnSpPr/>
          <p:nvPr/>
        </p:nvCxnSpPr>
        <p:spPr>
          <a:xfrm rot="10800000" flipH="1">
            <a:off x="2257150" y="4702200"/>
            <a:ext cx="958200" cy="7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7" name="Google Shape;297;p48"/>
          <p:cNvSpPr/>
          <p:nvPr/>
        </p:nvSpPr>
        <p:spPr>
          <a:xfrm>
            <a:off x="270850" y="2991550"/>
            <a:ext cx="1730100" cy="8577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Drátek připevněte ke </a:t>
            </a:r>
            <a:r>
              <a:rPr lang="cs-CZ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kolu</a:t>
            </a:r>
            <a:endParaRPr sz="1800" b="1" dirty="0"/>
          </a:p>
        </p:txBody>
      </p:sp>
      <p:cxnSp>
        <p:nvCxnSpPr>
          <p:cNvPr id="298" name="Google Shape;298;p48"/>
          <p:cNvCxnSpPr>
            <a:stCxn id="297" idx="3"/>
          </p:cNvCxnSpPr>
          <p:nvPr/>
        </p:nvCxnSpPr>
        <p:spPr>
          <a:xfrm>
            <a:off x="2000950" y="3420400"/>
            <a:ext cx="1645800" cy="7866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9" name="Google Shape;299;p48"/>
          <p:cNvCxnSpPr>
            <a:cxnSpLocks/>
            <a:stCxn id="294" idx="3"/>
          </p:cNvCxnSpPr>
          <p:nvPr/>
        </p:nvCxnSpPr>
        <p:spPr>
          <a:xfrm flipH="1">
            <a:off x="4881795" y="3610643"/>
            <a:ext cx="1628648" cy="1156809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00" name="Google Shape;300;p48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475" y="4333625"/>
            <a:ext cx="2423875" cy="242387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01" name="Google Shape;301;p48"/>
          <p:cNvSpPr/>
          <p:nvPr/>
        </p:nvSpPr>
        <p:spPr>
          <a:xfrm>
            <a:off x="6715600" y="3788688"/>
            <a:ext cx="2254500" cy="563700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DC Motor</a:t>
            </a:r>
            <a:endParaRPr sz="2000" b="1" dirty="0"/>
          </a:p>
        </p:txBody>
      </p:sp>
      <p:cxnSp>
        <p:nvCxnSpPr>
          <p:cNvPr id="302" name="Google Shape;302;p48"/>
          <p:cNvCxnSpPr>
            <a:stCxn id="301" idx="4"/>
          </p:cNvCxnSpPr>
          <p:nvPr/>
        </p:nvCxnSpPr>
        <p:spPr>
          <a:xfrm>
            <a:off x="7842850" y="4352388"/>
            <a:ext cx="130200" cy="1130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3" name="Google Shape;303;p48"/>
          <p:cNvCxnSpPr/>
          <p:nvPr/>
        </p:nvCxnSpPr>
        <p:spPr>
          <a:xfrm rot="10800000">
            <a:off x="4533775" y="5280325"/>
            <a:ext cx="3405900" cy="286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9"/>
          <p:cNvSpPr txBox="1"/>
          <p:nvPr/>
        </p:nvSpPr>
        <p:spPr>
          <a:xfrm>
            <a:off x="3530600" y="338750"/>
            <a:ext cx="56136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Test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9" name="Google Shape;309;p4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179824" y="266225"/>
            <a:ext cx="1350766" cy="87502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9"/>
          <p:cNvSpPr/>
          <p:nvPr/>
        </p:nvSpPr>
        <p:spPr>
          <a:xfrm>
            <a:off x="370850" y="1316750"/>
            <a:ext cx="8460900" cy="2061600"/>
          </a:xfrm>
          <a:prstGeom prst="roundRect">
            <a:avLst>
              <a:gd name="adj" fmla="val 18404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AutoNum type="arabicPeriod"/>
            </a:pPr>
            <a:r>
              <a:rPr lang="da-DK" sz="2500" b="1" dirty="0">
                <a:latin typeface="Montserrat"/>
                <a:ea typeface="Montserrat"/>
                <a:cs typeface="Montserrat"/>
                <a:sym typeface="Montserrat"/>
              </a:rPr>
              <a:t>K čemu slouží blok 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Vypínač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Mění směr stejnosměrného motoru.</a:t>
            </a: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Systém každou minutu zapíná a vypíná.</a:t>
            </a: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Je to vypínač, který udržuje systém zapnutý.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2" name="Google Shape;312;p49"/>
          <p:cNvSpPr/>
          <p:nvPr/>
        </p:nvSpPr>
        <p:spPr>
          <a:xfrm>
            <a:off x="370850" y="3656450"/>
            <a:ext cx="8537100" cy="2744400"/>
          </a:xfrm>
          <a:prstGeom prst="roundRect">
            <a:avLst>
              <a:gd name="adj" fmla="val 11208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2.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   Do jakých hlavních skupin lze zvířata zařadit?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lphaLcPeriod"/>
            </a:pP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Savci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Ptáci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Ryby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Plazi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Obojživelníci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Bezobratlí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lphaLcPeriod"/>
            </a:pP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Savci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Ptáci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Ryby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druhy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Obojživelníci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Bezobratlí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lphaLcPeriod"/>
            </a:pP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Savci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Ryby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Plazi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, amphibians,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Bezobratlí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, Ba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teri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9"/>
          <p:cNvSpPr txBox="1"/>
          <p:nvPr/>
        </p:nvSpPr>
        <p:spPr>
          <a:xfrm>
            <a:off x="3530600" y="338750"/>
            <a:ext cx="56136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Test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9" name="Google Shape;309;p4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179824" y="266225"/>
            <a:ext cx="1350766" cy="87502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9"/>
          <p:cNvSpPr/>
          <p:nvPr/>
        </p:nvSpPr>
        <p:spPr>
          <a:xfrm>
            <a:off x="370850" y="1316750"/>
            <a:ext cx="8460900" cy="2061600"/>
          </a:xfrm>
          <a:prstGeom prst="roundRect">
            <a:avLst>
              <a:gd name="adj" fmla="val 18404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AutoNum type="arabicPeriod"/>
            </a:pPr>
            <a:r>
              <a:rPr lang="da-DK" sz="2500" b="1" dirty="0">
                <a:latin typeface="Montserrat"/>
                <a:ea typeface="Montserrat"/>
                <a:cs typeface="Montserrat"/>
                <a:sym typeface="Montserrat"/>
              </a:rPr>
              <a:t>K čemu slouží blok 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Vypínač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5588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endParaRPr lang="cs-CZ"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5588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c.   Je to vypínač, který udržuje systém zapnutý.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2" name="Google Shape;312;p49"/>
          <p:cNvSpPr/>
          <p:nvPr/>
        </p:nvSpPr>
        <p:spPr>
          <a:xfrm>
            <a:off x="370850" y="3656450"/>
            <a:ext cx="8537100" cy="2744400"/>
          </a:xfrm>
          <a:prstGeom prst="roundRect">
            <a:avLst>
              <a:gd name="adj" fmla="val 11208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2.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   Do jakých hlavních skupin lze zvířata zařadit?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lphaLcPeriod"/>
            </a:pPr>
            <a:endParaRPr lang="cs-CZ"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lphaLcPeriod"/>
            </a:pP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Savci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Ptáci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Ryby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Plazi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Obojživelníci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Bezobratlí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320;p50">
            <a:extLst>
              <a:ext uri="{FF2B5EF4-FFF2-40B4-BE49-F238E27FC236}">
                <a16:creationId xmlns:a16="http://schemas.microsoft.com/office/drawing/2014/main" id="{9E6A3E8E-DC0F-4DAF-B5EE-F4E359D69ECD}"/>
              </a:ext>
            </a:extLst>
          </p:cNvPr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6269" y="2095039"/>
            <a:ext cx="766677" cy="81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20;p50">
            <a:extLst>
              <a:ext uri="{FF2B5EF4-FFF2-40B4-BE49-F238E27FC236}">
                <a16:creationId xmlns:a16="http://schemas.microsoft.com/office/drawing/2014/main" id="{DF953308-3F34-42C4-9D3C-F0E61D7F432A}"/>
              </a:ext>
            </a:extLst>
          </p:cNvPr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6268" y="4889039"/>
            <a:ext cx="766677" cy="81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8992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5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614" b="-26614"/>
          <a:stretch/>
        </p:blipFill>
        <p:spPr>
          <a:xfrm>
            <a:off x="0" y="0"/>
            <a:ext cx="1491781" cy="748799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51"/>
          <p:cNvSpPr/>
          <p:nvPr/>
        </p:nvSpPr>
        <p:spPr>
          <a:xfrm>
            <a:off x="1056640" y="2511162"/>
            <a:ext cx="2821840" cy="1835675"/>
          </a:xfrm>
          <a:prstGeom prst="wedgeRoundRectCallout">
            <a:avLst>
              <a:gd name="adj1" fmla="val 79248"/>
              <a:gd name="adj2" fmla="val 30055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7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Jak můžu zpomalit otáčení kola</a:t>
            </a:r>
            <a:r>
              <a:rPr lang="en" sz="27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7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0" name="Google Shape;330;p51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Ladění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1" name="Google Shape;331;p5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72653" y="2893855"/>
            <a:ext cx="2279075" cy="211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5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775" y="2594850"/>
            <a:ext cx="5611775" cy="2552456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37" name="Google Shape;337;p5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614" b="-26614"/>
          <a:stretch/>
        </p:blipFill>
        <p:spPr>
          <a:xfrm>
            <a:off x="0" y="0"/>
            <a:ext cx="1491781" cy="748799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52"/>
          <p:cNvSpPr/>
          <p:nvPr/>
        </p:nvSpPr>
        <p:spPr>
          <a:xfrm>
            <a:off x="654050" y="943838"/>
            <a:ext cx="2724900" cy="1818600"/>
          </a:xfrm>
          <a:prstGeom prst="wedgeRoundRectCallout">
            <a:avLst>
              <a:gd name="adj1" fmla="val 69184"/>
              <a:gd name="adj2" fmla="val 744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Jak můžu zpomalit otáčení kola?</a:t>
            </a:r>
          </a:p>
        </p:txBody>
      </p:sp>
      <p:sp>
        <p:nvSpPr>
          <p:cNvPr id="339" name="Google Shape;339;p52"/>
          <p:cNvSpPr/>
          <p:nvPr/>
        </p:nvSpPr>
        <p:spPr>
          <a:xfrm>
            <a:off x="6512875" y="2762600"/>
            <a:ext cx="2489700" cy="13629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Montserrat"/>
                <a:ea typeface="Montserrat"/>
                <a:cs typeface="Montserrat"/>
                <a:sym typeface="Montserrat"/>
              </a:rPr>
              <a:t>DC Motor: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snižte rychlost na 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‘75’ 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0" name="Google Shape;340;p52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Ladění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1" name="Google Shape;341;p52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275" y="961750"/>
            <a:ext cx="1975225" cy="1551097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52"/>
          <p:cNvSpPr/>
          <p:nvPr/>
        </p:nvSpPr>
        <p:spPr>
          <a:xfrm>
            <a:off x="1996350" y="5229300"/>
            <a:ext cx="3185700" cy="1171500"/>
          </a:xfrm>
          <a:prstGeom prst="wedgeRoundRectCallout">
            <a:avLst>
              <a:gd name="adj1" fmla="val -62543"/>
              <a:gd name="adj2" fmla="val 2816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Jaká je podle Vás nejlepší rychlost kola</a:t>
            </a:r>
            <a:r>
              <a:rPr lang="en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3" name="Google Shape;343;p52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9837" y="5229325"/>
            <a:ext cx="1491768" cy="1171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4" name="Google Shape;344;p52"/>
          <p:cNvCxnSpPr/>
          <p:nvPr/>
        </p:nvCxnSpPr>
        <p:spPr>
          <a:xfrm>
            <a:off x="7733700" y="4125500"/>
            <a:ext cx="10800" cy="496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5" name="Google Shape;345;p52"/>
          <p:cNvSpPr/>
          <p:nvPr/>
        </p:nvSpPr>
        <p:spPr>
          <a:xfrm>
            <a:off x="4316175" y="3583768"/>
            <a:ext cx="1598400" cy="12573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46" name="Google Shape;346;p52"/>
          <p:cNvCxnSpPr/>
          <p:nvPr/>
        </p:nvCxnSpPr>
        <p:spPr>
          <a:xfrm flipH="1">
            <a:off x="5936300" y="3084300"/>
            <a:ext cx="603900" cy="5331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47" name="Google Shape;347;p52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037" y="4697900"/>
            <a:ext cx="2424130" cy="19315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5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614" b="-26614"/>
          <a:stretch/>
        </p:blipFill>
        <p:spPr>
          <a:xfrm>
            <a:off x="0" y="0"/>
            <a:ext cx="1491781" cy="748799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53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Výzva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2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4" name="Google Shape;354;p53"/>
          <p:cNvSpPr txBox="1"/>
          <p:nvPr/>
        </p:nvSpPr>
        <p:spPr>
          <a:xfrm>
            <a:off x="280825" y="1305013"/>
            <a:ext cx="8424300" cy="12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Vytvořte systém, který udržuje skóre.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5" name="Google Shape;355;p53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4026925"/>
            <a:ext cx="2884150" cy="2678674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53"/>
          <p:cNvSpPr/>
          <p:nvPr/>
        </p:nvSpPr>
        <p:spPr>
          <a:xfrm>
            <a:off x="2586975" y="2790325"/>
            <a:ext cx="5587800" cy="1820400"/>
          </a:xfrm>
          <a:prstGeom prst="wedgeRoundRectCallout">
            <a:avLst>
              <a:gd name="adj1" fmla="val -48084"/>
              <a:gd name="adj2" fmla="val 76243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Montserrat"/>
              <a:buChar char="●"/>
            </a:pPr>
            <a:r>
              <a:rPr lang="cs-CZ" sz="2300" b="1" dirty="0">
                <a:latin typeface="Montserrat"/>
                <a:ea typeface="Montserrat"/>
                <a:cs typeface="Montserrat"/>
                <a:sym typeface="Montserrat"/>
              </a:rPr>
              <a:t>Jaké bloky mohou pomoci zaznamenat nebo počítat body?</a:t>
            </a:r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Montserrat"/>
              <a:buChar char="●"/>
            </a:pPr>
            <a:r>
              <a:rPr lang="cs-CZ" sz="2300" b="1" dirty="0">
                <a:latin typeface="Montserrat"/>
                <a:ea typeface="Montserrat"/>
                <a:cs typeface="Montserrat"/>
                <a:sym typeface="Montserrat"/>
              </a:rPr>
              <a:t>Budou potřeba další bloky nebo materiály?</a:t>
            </a:r>
            <a:endParaRPr sz="1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7634" y="1842126"/>
            <a:ext cx="4129041" cy="374167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62" name="Google Shape;362;p5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614" b="-26614"/>
          <a:stretch/>
        </p:blipFill>
        <p:spPr>
          <a:xfrm>
            <a:off x="0" y="0"/>
            <a:ext cx="1710963" cy="858825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54"/>
          <p:cNvSpPr txBox="1"/>
          <p:nvPr/>
        </p:nvSpPr>
        <p:spPr>
          <a:xfrm>
            <a:off x="264400" y="1173550"/>
            <a:ext cx="8542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Vytvořte systém, který udržuje skóre</a:t>
            </a: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000" b="1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54"/>
          <p:cNvSpPr txBox="1"/>
          <p:nvPr/>
        </p:nvSpPr>
        <p:spPr>
          <a:xfrm>
            <a:off x="5401300" y="338750"/>
            <a:ext cx="37431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Výzva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2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5" name="Google Shape;365;p54"/>
          <p:cNvSpPr txBox="1"/>
          <p:nvPr/>
        </p:nvSpPr>
        <p:spPr>
          <a:xfrm>
            <a:off x="3899125" y="3790875"/>
            <a:ext cx="878700" cy="7758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66" name="Google Shape;366;p54"/>
          <p:cNvCxnSpPr/>
          <p:nvPr/>
        </p:nvCxnSpPr>
        <p:spPr>
          <a:xfrm rot="10800000">
            <a:off x="4854000" y="2605625"/>
            <a:ext cx="937200" cy="5871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7" name="Google Shape;367;p54"/>
          <p:cNvCxnSpPr>
            <a:endCxn id="365" idx="3"/>
          </p:cNvCxnSpPr>
          <p:nvPr/>
        </p:nvCxnSpPr>
        <p:spPr>
          <a:xfrm flipH="1">
            <a:off x="4777825" y="3960075"/>
            <a:ext cx="1226100" cy="2187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8" name="Google Shape;368;p54"/>
          <p:cNvSpPr/>
          <p:nvPr/>
        </p:nvSpPr>
        <p:spPr>
          <a:xfrm>
            <a:off x="6858000" y="5138425"/>
            <a:ext cx="2229300" cy="1469700"/>
          </a:xfrm>
          <a:prstGeom prst="wedgeRoundRectCallout">
            <a:avLst>
              <a:gd name="adj1" fmla="val -71119"/>
              <a:gd name="adj2" fmla="val 20475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Nastavte jako třetí systém na pracovní ploše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9" name="Google Shape;369;p54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75149" y="5583800"/>
            <a:ext cx="1552175" cy="112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54"/>
          <p:cNvSpPr/>
          <p:nvPr/>
        </p:nvSpPr>
        <p:spPr>
          <a:xfrm>
            <a:off x="536738" y="1993275"/>
            <a:ext cx="572400" cy="534600"/>
          </a:xfrm>
          <a:prstGeom prst="ellipse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1" name="Google Shape;371;p54"/>
          <p:cNvSpPr txBox="1"/>
          <p:nvPr/>
        </p:nvSpPr>
        <p:spPr>
          <a:xfrm>
            <a:off x="3849163" y="2306232"/>
            <a:ext cx="878700" cy="7758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4"/>
          <p:cNvSpPr/>
          <p:nvPr/>
        </p:nvSpPr>
        <p:spPr>
          <a:xfrm>
            <a:off x="5623925" y="2814320"/>
            <a:ext cx="2690266" cy="1984105"/>
          </a:xfrm>
          <a:prstGeom prst="roundRect">
            <a:avLst>
              <a:gd name="adj" fmla="val 25201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RGB LED bloky: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 barva pro správné odpovědi a 1 barva pro nesprávné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5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4"/>
          <a:stretch/>
        </p:blipFill>
        <p:spPr>
          <a:xfrm>
            <a:off x="2473900" y="1989975"/>
            <a:ext cx="4342525" cy="460727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78" name="Google Shape;378;p5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614" b="-26614"/>
          <a:stretch/>
        </p:blipFill>
        <p:spPr>
          <a:xfrm>
            <a:off x="0" y="0"/>
            <a:ext cx="1710963" cy="858825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55"/>
          <p:cNvSpPr txBox="1"/>
          <p:nvPr/>
        </p:nvSpPr>
        <p:spPr>
          <a:xfrm>
            <a:off x="6297900" y="212574"/>
            <a:ext cx="2846100" cy="646251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Výzva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2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0" name="Google Shape;380;p55"/>
          <p:cNvSpPr/>
          <p:nvPr/>
        </p:nvSpPr>
        <p:spPr>
          <a:xfrm>
            <a:off x="1380900" y="944625"/>
            <a:ext cx="3191100" cy="813975"/>
          </a:xfrm>
          <a:prstGeom prst="wedgeRoundRectCallout">
            <a:avLst>
              <a:gd name="adj1" fmla="val 60129"/>
              <a:gd name="adj2" fmla="val -9584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Otestujte všechny 3 systémy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1" name="Google Shape;381;p55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132" y="807475"/>
            <a:ext cx="1491768" cy="1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55"/>
          <p:cNvSpPr/>
          <p:nvPr/>
        </p:nvSpPr>
        <p:spPr>
          <a:xfrm>
            <a:off x="536738" y="1125900"/>
            <a:ext cx="572400" cy="534600"/>
          </a:xfrm>
          <a:prstGeom prst="ellipse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3" name="Google Shape;383;p55"/>
          <p:cNvSpPr/>
          <p:nvPr/>
        </p:nvSpPr>
        <p:spPr>
          <a:xfrm>
            <a:off x="6298300" y="5236124"/>
            <a:ext cx="2032900" cy="1361125"/>
          </a:xfrm>
          <a:prstGeom prst="roundRect">
            <a:avLst>
              <a:gd name="adj" fmla="val 25201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Syst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é</a:t>
            </a: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m 2: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roztáčí a zastavuje kolo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4" name="Google Shape;384;p55"/>
          <p:cNvSpPr/>
          <p:nvPr/>
        </p:nvSpPr>
        <p:spPr>
          <a:xfrm>
            <a:off x="7119525" y="2350863"/>
            <a:ext cx="1605000" cy="1489500"/>
          </a:xfrm>
          <a:prstGeom prst="roundRect">
            <a:avLst>
              <a:gd name="adj" fmla="val 25201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Syst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é</a:t>
            </a: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m 3: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počítá správné a nesprávné odpovědi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5" name="Google Shape;385;p55"/>
          <p:cNvSpPr/>
          <p:nvPr/>
        </p:nvSpPr>
        <p:spPr>
          <a:xfrm>
            <a:off x="226000" y="3538925"/>
            <a:ext cx="1537200" cy="1397400"/>
          </a:xfrm>
          <a:prstGeom prst="roundRect">
            <a:avLst>
              <a:gd name="adj" fmla="val 25201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Syst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é</a:t>
            </a: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m 1: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přehrává zvířecí zvuky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86" name="Google Shape;386;p55"/>
          <p:cNvCxnSpPr>
            <a:cxnSpLocks/>
            <a:stCxn id="384" idx="1"/>
            <a:endCxn id="387" idx="3"/>
          </p:cNvCxnSpPr>
          <p:nvPr/>
        </p:nvCxnSpPr>
        <p:spPr>
          <a:xfrm flipH="1" flipV="1">
            <a:off x="6604950" y="2950919"/>
            <a:ext cx="514575" cy="144694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8" name="Google Shape;388;p55"/>
          <p:cNvSpPr txBox="1"/>
          <p:nvPr/>
        </p:nvSpPr>
        <p:spPr>
          <a:xfrm>
            <a:off x="4341166" y="3922912"/>
            <a:ext cx="2263784" cy="107712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5"/>
          <p:cNvSpPr txBox="1"/>
          <p:nvPr/>
        </p:nvSpPr>
        <p:spPr>
          <a:xfrm>
            <a:off x="4341166" y="1986786"/>
            <a:ext cx="2263784" cy="192826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9" name="Google Shape;389;p55"/>
          <p:cNvCxnSpPr>
            <a:cxnSpLocks/>
            <a:stCxn id="383" idx="0"/>
            <a:endCxn id="388" idx="3"/>
          </p:cNvCxnSpPr>
          <p:nvPr/>
        </p:nvCxnSpPr>
        <p:spPr>
          <a:xfrm flipH="1" flipV="1">
            <a:off x="6604950" y="4461475"/>
            <a:ext cx="709800" cy="774649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0" name="Google Shape;390;p55"/>
          <p:cNvCxnSpPr>
            <a:stCxn id="385" idx="3"/>
          </p:cNvCxnSpPr>
          <p:nvPr/>
        </p:nvCxnSpPr>
        <p:spPr>
          <a:xfrm rot="10800000" flipH="1">
            <a:off x="1763200" y="3840425"/>
            <a:ext cx="1524600" cy="397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1" name="Google Shape;391;p55"/>
          <p:cNvSpPr txBox="1"/>
          <p:nvPr/>
        </p:nvSpPr>
        <p:spPr>
          <a:xfrm>
            <a:off x="3301400" y="1978925"/>
            <a:ext cx="572400" cy="45174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5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614" b="-26614"/>
          <a:stretch/>
        </p:blipFill>
        <p:spPr>
          <a:xfrm>
            <a:off x="0" y="0"/>
            <a:ext cx="1710963" cy="858825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56"/>
          <p:cNvSpPr txBox="1"/>
          <p:nvPr/>
        </p:nvSpPr>
        <p:spPr>
          <a:xfrm>
            <a:off x="5401300" y="338750"/>
            <a:ext cx="37431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Výzva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2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8" name="Google Shape;398;p56"/>
          <p:cNvSpPr/>
          <p:nvPr/>
        </p:nvSpPr>
        <p:spPr>
          <a:xfrm>
            <a:off x="3726000" y="2473475"/>
            <a:ext cx="5261400" cy="3996000"/>
          </a:xfrm>
          <a:prstGeom prst="roundRect">
            <a:avLst>
              <a:gd name="adj" fmla="val 7534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i="1" u="sng" dirty="0">
                <a:latin typeface="Montserrat"/>
                <a:ea typeface="Montserrat"/>
                <a:cs typeface="Montserrat"/>
                <a:sym typeface="Montserrat"/>
              </a:rPr>
              <a:t>Pravidla hry: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a) Každý tým roztáčí kolo, které se zastaví na určitém písmeni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b) Stisknutí klávesy s tímto písmenem přehraje zvuk zvířete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Získejte 3 body za: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Pojmenování zvířete a kategorie 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(Př. Papoušek je Pták.)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Pojmenování charakteristiky 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(Např. Ptáci mají zobáky.)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Vysvětlení jak vlastnosti pomáhají zvířeti přežít. 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(Př. Zobáky pomáhají papouškům rozlousknout tvrdé ořechy a tvrdé ovocné slupky.)</a:t>
            </a:r>
            <a:endParaRPr sz="15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9" name="Google Shape;399;p56"/>
          <p:cNvSpPr/>
          <p:nvPr/>
        </p:nvSpPr>
        <p:spPr>
          <a:xfrm>
            <a:off x="611474" y="1371600"/>
            <a:ext cx="4789825" cy="784200"/>
          </a:xfrm>
          <a:prstGeom prst="wedgeRoundRectCallout">
            <a:avLst>
              <a:gd name="adj1" fmla="val 73314"/>
              <a:gd name="adj2" fmla="val 13881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Zahrajte si</a:t>
            </a:r>
            <a:r>
              <a:rPr lang="en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‘</a:t>
            </a:r>
            <a:r>
              <a:rPr lang="cs-CZ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roztoč kolo</a:t>
            </a:r>
            <a:r>
              <a:rPr lang="en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’!</a:t>
            </a: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0" name="Google Shape;400;p56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435" y="1112413"/>
            <a:ext cx="1639325" cy="128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5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200" y="2473475"/>
            <a:ext cx="2952000" cy="392732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9"/>
          <p:cNvSpPr txBox="1"/>
          <p:nvPr/>
        </p:nvSpPr>
        <p:spPr>
          <a:xfrm>
            <a:off x="-625375" y="135288"/>
            <a:ext cx="9144000" cy="8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 sz="3000" b="1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4" name="Google Shape;164;p39"/>
          <p:cNvSpPr txBox="1"/>
          <p:nvPr/>
        </p:nvSpPr>
        <p:spPr>
          <a:xfrm>
            <a:off x="742100" y="1141438"/>
            <a:ext cx="7960800" cy="13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Poznej zvíře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39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" sz="3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Úvod</a:t>
            </a:r>
            <a:r>
              <a:rPr lang="en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30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6" name="Google Shape;166;p3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255271">
            <a:off x="3060900" y="2234175"/>
            <a:ext cx="2569250" cy="256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9"/>
          <p:cNvSpPr/>
          <p:nvPr/>
        </p:nvSpPr>
        <p:spPr>
          <a:xfrm>
            <a:off x="1315325" y="5411400"/>
            <a:ext cx="5262600" cy="1107900"/>
          </a:xfrm>
          <a:prstGeom prst="wedgeRoundRectCallout">
            <a:avLst>
              <a:gd name="adj1" fmla="val 61634"/>
              <a:gd name="adj2" fmla="val 6618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cs-CZ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 nám pomáhá rozpoznat zvířata</a:t>
            </a:r>
            <a:r>
              <a:rPr lang="en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9" name="Google Shape;169;p39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0875" y="5177450"/>
            <a:ext cx="1567750" cy="123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7"/>
          <p:cNvSpPr txBox="1"/>
          <p:nvPr/>
        </p:nvSpPr>
        <p:spPr>
          <a:xfrm>
            <a:off x="3530600" y="338750"/>
            <a:ext cx="56136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Test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7" name="Google Shape;407;p5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5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179824" y="266225"/>
            <a:ext cx="1350766" cy="875025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57"/>
          <p:cNvSpPr/>
          <p:nvPr/>
        </p:nvSpPr>
        <p:spPr>
          <a:xfrm>
            <a:off x="523149" y="1368050"/>
            <a:ext cx="7946047" cy="2438400"/>
          </a:xfrm>
          <a:prstGeom prst="roundRect">
            <a:avLst>
              <a:gd name="adj" fmla="val 12234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AutoNum type="arabicPeriod"/>
            </a:pP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Kolik je v pracovním prostoru vstupů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13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2000" dirty="0"/>
          </a:p>
        </p:txBody>
      </p:sp>
      <p:sp>
        <p:nvSpPr>
          <p:cNvPr id="410" name="Google Shape;410;p57"/>
          <p:cNvSpPr/>
          <p:nvPr/>
        </p:nvSpPr>
        <p:spPr>
          <a:xfrm>
            <a:off x="523249" y="4033250"/>
            <a:ext cx="7946047" cy="2271300"/>
          </a:xfrm>
          <a:prstGeom prst="roundRect">
            <a:avLst>
              <a:gd name="adj" fmla="val 17115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2.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Prostředí ovlivňuje vlastnosti zvířat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.”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lphaLcPeriod"/>
            </a:pP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Pravda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lphaLcPeriod"/>
            </a:pP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Nepravda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lphaLcPeriod"/>
            </a:pP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Pouze když žijí zvířata společně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7"/>
          <p:cNvSpPr txBox="1"/>
          <p:nvPr/>
        </p:nvSpPr>
        <p:spPr>
          <a:xfrm>
            <a:off x="3530600" y="338750"/>
            <a:ext cx="56136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Test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7" name="Google Shape;407;p5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5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179824" y="266225"/>
            <a:ext cx="1350766" cy="875025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57"/>
          <p:cNvSpPr/>
          <p:nvPr/>
        </p:nvSpPr>
        <p:spPr>
          <a:xfrm>
            <a:off x="523150" y="1368050"/>
            <a:ext cx="7072800" cy="2438400"/>
          </a:xfrm>
          <a:prstGeom prst="roundRect">
            <a:avLst>
              <a:gd name="adj" fmla="val 12234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AutoNum type="arabicPeriod"/>
            </a:pP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Kolik je v pracovním prostoru vstupů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5588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b.   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13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0" name="Google Shape;410;p57"/>
          <p:cNvSpPr/>
          <p:nvPr/>
        </p:nvSpPr>
        <p:spPr>
          <a:xfrm>
            <a:off x="523250" y="4033250"/>
            <a:ext cx="7072800" cy="2271300"/>
          </a:xfrm>
          <a:prstGeom prst="roundRect">
            <a:avLst>
              <a:gd name="adj" fmla="val 17115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2.	“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Prostředí ovlivňuje vlastnosti zvířat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.”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lphaLcPeriod"/>
            </a:pP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Pravda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418;p58">
            <a:extLst>
              <a:ext uri="{FF2B5EF4-FFF2-40B4-BE49-F238E27FC236}">
                <a16:creationId xmlns:a16="http://schemas.microsoft.com/office/drawing/2014/main" id="{4A7D7A3A-C2B1-4FD6-86E3-5192AC1E73AE}"/>
              </a:ext>
            </a:extLst>
          </p:cNvPr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611" y="2615550"/>
            <a:ext cx="766677" cy="81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18;p58">
            <a:extLst>
              <a:ext uri="{FF2B5EF4-FFF2-40B4-BE49-F238E27FC236}">
                <a16:creationId xmlns:a16="http://schemas.microsoft.com/office/drawing/2014/main" id="{DBB000A8-373F-4C97-A93C-0B57F7CE2AE2}"/>
              </a:ext>
            </a:extLst>
          </p:cNvPr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610" y="5048545"/>
            <a:ext cx="766677" cy="81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4806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5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710963" cy="85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5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250" y="2144888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5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838" y="2144888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5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2444" y="2144888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5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7500" y="2144900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5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625" y="2098625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5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682" y="2098625"/>
            <a:ext cx="619125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59"/>
          <p:cNvSpPr/>
          <p:nvPr/>
        </p:nvSpPr>
        <p:spPr>
          <a:xfrm>
            <a:off x="381600" y="2776450"/>
            <a:ext cx="2548800" cy="2590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Experimentujte s DC motorem. Můžete změnit rychlost a přidat zpoždění tak, aby se spustil několik sekund po stisknutí tlačítka?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4" name="Google Shape;434;p59"/>
          <p:cNvSpPr/>
          <p:nvPr/>
        </p:nvSpPr>
        <p:spPr>
          <a:xfrm>
            <a:off x="5948850" y="2802274"/>
            <a:ext cx="2762700" cy="259079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Experimentujte s časovačem. Můžete do systému zahrnout časový limit, aby každý tým mohl reagovat?</a:t>
            </a:r>
            <a:endParaRPr sz="25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5" name="Google Shape;435;p59"/>
          <p:cNvSpPr/>
          <p:nvPr/>
        </p:nvSpPr>
        <p:spPr>
          <a:xfrm>
            <a:off x="3207225" y="2802274"/>
            <a:ext cx="2548800" cy="25649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Experimentujte s funkcí resetování. Můžete přidat textový blok, který resetuje počítadla a znovu spustí hru?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6" name="Google Shape;436;p59"/>
          <p:cNvSpPr txBox="1"/>
          <p:nvPr/>
        </p:nvSpPr>
        <p:spPr>
          <a:xfrm>
            <a:off x="4673600" y="158925"/>
            <a:ext cx="44704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Rozšiřující aktivity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0"/>
          <p:cNvSpPr/>
          <p:nvPr/>
        </p:nvSpPr>
        <p:spPr>
          <a:xfrm>
            <a:off x="1455950" y="3841725"/>
            <a:ext cx="3002400" cy="1480325"/>
          </a:xfrm>
          <a:prstGeom prst="wedgeRoundRectCallout">
            <a:avLst>
              <a:gd name="adj1" fmla="val 67164"/>
              <a:gd name="adj2" fmla="val -6522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60"/>
          <p:cNvSpPr txBox="1"/>
          <p:nvPr/>
        </p:nvSpPr>
        <p:spPr>
          <a:xfrm>
            <a:off x="1598300" y="4177250"/>
            <a:ext cx="2717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-CZ" sz="3000" b="1" dirty="0">
                <a:latin typeface="Montserrat"/>
                <a:ea typeface="Montserrat"/>
                <a:cs typeface="Montserrat"/>
                <a:sym typeface="Montserrat"/>
              </a:rPr>
              <a:t>Popište svůj systém</a:t>
            </a:r>
            <a:r>
              <a:rPr lang="en" sz="3000" b="1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3000" b="1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43" name="Google Shape;443;p6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60"/>
          <p:cNvSpPr/>
          <p:nvPr/>
        </p:nvSpPr>
        <p:spPr>
          <a:xfrm>
            <a:off x="3783174" y="1213250"/>
            <a:ext cx="3298345" cy="2056200"/>
          </a:xfrm>
          <a:prstGeom prst="wedgeRoundRectCallout">
            <a:avLst>
              <a:gd name="adj1" fmla="val -75758"/>
              <a:gd name="adj2" fmla="val -13464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latin typeface="Montserrat"/>
                <a:ea typeface="Montserrat"/>
                <a:cs typeface="Montserrat"/>
                <a:sym typeface="Montserrat"/>
              </a:rPr>
              <a:t>Co bylo dnes nejzajímavější</a:t>
            </a:r>
            <a:r>
              <a:rPr lang="en" sz="3000" b="1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3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5" name="Google Shape;445;p60"/>
          <p:cNvSpPr txBox="1"/>
          <p:nvPr/>
        </p:nvSpPr>
        <p:spPr>
          <a:xfrm>
            <a:off x="5400900" y="152319"/>
            <a:ext cx="37431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Závěr a reflexe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46" name="Google Shape;446;p6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725" y="3793625"/>
            <a:ext cx="2557025" cy="198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60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824" y="1286050"/>
            <a:ext cx="1877123" cy="150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4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3452" y="5582117"/>
            <a:ext cx="1049026" cy="1046857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5" name="Google Shape;175;p4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4253" y="2956887"/>
            <a:ext cx="882800" cy="110119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6" name="Google Shape;176;p40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326" y="5635046"/>
            <a:ext cx="1292771" cy="967586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7" name="Google Shape;177;p40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9810" y="4635313"/>
            <a:ext cx="1144449" cy="860076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8" name="Google Shape;178;p40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4896" y="1658600"/>
            <a:ext cx="1144448" cy="856542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9" name="Google Shape;179;p40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475" y="2033001"/>
            <a:ext cx="1144452" cy="761388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0" name="Google Shape;180;p40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2021" y="2939140"/>
            <a:ext cx="1049026" cy="951097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1" name="Google Shape;181;p40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8798" y="5430218"/>
            <a:ext cx="783126" cy="1082519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2" name="Google Shape;182;p40"/>
          <p:cNvSpPr/>
          <p:nvPr/>
        </p:nvSpPr>
        <p:spPr>
          <a:xfrm>
            <a:off x="205500" y="564450"/>
            <a:ext cx="8580600" cy="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 u="sng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Do jaké kategorie patří následující zvířata</a:t>
            </a:r>
            <a:r>
              <a:rPr lang="en" sz="2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3000" b="1" i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3" name="Google Shape;183;p40"/>
          <p:cNvSpPr txBox="1"/>
          <p:nvPr/>
        </p:nvSpPr>
        <p:spPr>
          <a:xfrm>
            <a:off x="5557500" y="308475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Mini lekce</a:t>
            </a:r>
            <a:endParaRPr sz="3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4" name="Google Shape;184;p40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0"/>
          <p:cNvSpPr/>
          <p:nvPr/>
        </p:nvSpPr>
        <p:spPr>
          <a:xfrm>
            <a:off x="415275" y="6080850"/>
            <a:ext cx="1129800" cy="471000"/>
          </a:xfrm>
          <a:prstGeom prst="rect">
            <a:avLst/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latin typeface="Montserrat"/>
                <a:ea typeface="Montserrat"/>
                <a:cs typeface="Montserrat"/>
                <a:sym typeface="Montserrat"/>
              </a:rPr>
              <a:t>Ryba</a:t>
            </a:r>
            <a:endParaRPr sz="2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40"/>
          <p:cNvSpPr/>
          <p:nvPr/>
        </p:nvSpPr>
        <p:spPr>
          <a:xfrm>
            <a:off x="387200" y="4342988"/>
            <a:ext cx="871500" cy="471000"/>
          </a:xfrm>
          <a:prstGeom prst="rect">
            <a:avLst/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latin typeface="Montserrat"/>
                <a:ea typeface="Montserrat"/>
                <a:cs typeface="Montserrat"/>
                <a:sym typeface="Montserrat"/>
              </a:rPr>
              <a:t>Pták</a:t>
            </a:r>
            <a:endParaRPr sz="2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40"/>
          <p:cNvSpPr/>
          <p:nvPr/>
        </p:nvSpPr>
        <p:spPr>
          <a:xfrm>
            <a:off x="387200" y="3421275"/>
            <a:ext cx="1422000" cy="471000"/>
          </a:xfrm>
          <a:prstGeom prst="rect">
            <a:avLst/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latin typeface="Montserrat"/>
                <a:ea typeface="Montserrat"/>
                <a:cs typeface="Montserrat"/>
                <a:sym typeface="Montserrat"/>
              </a:rPr>
              <a:t>Savec</a:t>
            </a:r>
            <a:endParaRPr sz="2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40"/>
          <p:cNvSpPr/>
          <p:nvPr/>
        </p:nvSpPr>
        <p:spPr>
          <a:xfrm>
            <a:off x="415275" y="2628100"/>
            <a:ext cx="1129800" cy="471000"/>
          </a:xfrm>
          <a:prstGeom prst="rect">
            <a:avLst/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latin typeface="Montserrat"/>
                <a:ea typeface="Montserrat"/>
                <a:cs typeface="Montserrat"/>
                <a:sym typeface="Montserrat"/>
              </a:rPr>
              <a:t>Plaz</a:t>
            </a:r>
            <a:endParaRPr sz="2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40"/>
          <p:cNvSpPr/>
          <p:nvPr/>
        </p:nvSpPr>
        <p:spPr>
          <a:xfrm>
            <a:off x="415275" y="5211925"/>
            <a:ext cx="1901372" cy="471000"/>
          </a:xfrm>
          <a:prstGeom prst="rect">
            <a:avLst/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latin typeface="Montserrat"/>
                <a:ea typeface="Montserrat"/>
                <a:cs typeface="Montserrat"/>
                <a:sym typeface="Montserrat"/>
              </a:rPr>
              <a:t>Obojživelník</a:t>
            </a:r>
            <a:endParaRPr sz="2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40"/>
          <p:cNvSpPr/>
          <p:nvPr/>
        </p:nvSpPr>
        <p:spPr>
          <a:xfrm>
            <a:off x="415275" y="1752675"/>
            <a:ext cx="2206746" cy="471000"/>
          </a:xfrm>
          <a:prstGeom prst="rect">
            <a:avLst/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latin typeface="Montserrat"/>
                <a:ea typeface="Montserrat"/>
                <a:cs typeface="Montserrat"/>
                <a:sym typeface="Montserrat"/>
              </a:rPr>
              <a:t>Bezobratlovec</a:t>
            </a:r>
            <a:endParaRPr sz="2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1" name="Google Shape;191;p40"/>
          <p:cNvPicPr preferRelativeResize="0"/>
          <p:nvPr/>
        </p:nvPicPr>
        <p:blipFill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024" y="1740406"/>
            <a:ext cx="1221859" cy="746373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2" name="Google Shape;192;p40"/>
          <p:cNvPicPr preferRelativeResize="0"/>
          <p:nvPr/>
        </p:nvPicPr>
        <p:blipFill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83" y="3046727"/>
            <a:ext cx="1144440" cy="764537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3" name="Google Shape;193;p40"/>
          <p:cNvPicPr preferRelativeResize="0"/>
          <p:nvPr/>
        </p:nvPicPr>
        <p:blipFill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347" y="5853687"/>
            <a:ext cx="1144448" cy="761764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4" name="Google Shape;194;p40"/>
          <p:cNvPicPr preferRelativeResize="0"/>
          <p:nvPr/>
        </p:nvPicPr>
        <p:blipFill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130" y="5660482"/>
            <a:ext cx="1144444" cy="856522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5" name="Google Shape;195;p40"/>
          <p:cNvPicPr preferRelativeResize="0"/>
          <p:nvPr/>
        </p:nvPicPr>
        <p:blipFill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093" y="4194832"/>
            <a:ext cx="882747" cy="125052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6" name="Google Shape;196;p40"/>
          <p:cNvPicPr preferRelativeResize="0"/>
          <p:nvPr/>
        </p:nvPicPr>
        <p:blipFill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2958" y="3643303"/>
            <a:ext cx="1292745" cy="852362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7" name="Google Shape;197;p40"/>
          <p:cNvPicPr preferRelativeResize="0"/>
          <p:nvPr/>
        </p:nvPicPr>
        <p:blipFill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7236" y="4679828"/>
            <a:ext cx="1221865" cy="771063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8" name="Google Shape;198;p40"/>
          <p:cNvPicPr preferRelativeResize="0"/>
          <p:nvPr/>
        </p:nvPicPr>
        <p:blipFill>
          <a:blip r:embed="rId1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400" y="1953386"/>
            <a:ext cx="1144451" cy="85656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9" name="Google Shape;199;p40"/>
          <p:cNvPicPr preferRelativeResize="0"/>
          <p:nvPr/>
        </p:nvPicPr>
        <p:blipFill>
          <a:blip r:embed="rId2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530" y="2634182"/>
            <a:ext cx="1336254" cy="890091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0" name="Google Shape;200;p40"/>
          <p:cNvPicPr preferRelativeResize="0"/>
          <p:nvPr/>
        </p:nvPicPr>
        <p:blipFill>
          <a:blip r:embed="rId2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071" y="4094723"/>
            <a:ext cx="1292771" cy="967559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4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650" y="4631200"/>
            <a:ext cx="2832321" cy="1888236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6" name="Google Shape;206;p4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25" y="3548100"/>
            <a:ext cx="2528447" cy="1957502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7" name="Google Shape;207;p41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6675" y="2507650"/>
            <a:ext cx="2832328" cy="1957511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8" name="Google Shape;208;p41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550" y="2285681"/>
            <a:ext cx="2596497" cy="3878718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9" name="Google Shape;209;p41"/>
          <p:cNvSpPr txBox="1"/>
          <p:nvPr/>
        </p:nvSpPr>
        <p:spPr>
          <a:xfrm>
            <a:off x="272100" y="1071925"/>
            <a:ext cx="8040900" cy="11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Jak se tato zvířata adaptují, aby přežila</a:t>
            </a: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b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41"/>
          <p:cNvSpPr/>
          <p:nvPr/>
        </p:nvSpPr>
        <p:spPr>
          <a:xfrm>
            <a:off x="210725" y="5363988"/>
            <a:ext cx="1422000" cy="4704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Motýl</a:t>
            </a:r>
            <a:r>
              <a:rPr lang="en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000" b="1" dirty="0"/>
          </a:p>
        </p:txBody>
      </p:sp>
      <p:sp>
        <p:nvSpPr>
          <p:cNvPr id="211" name="Google Shape;211;p41"/>
          <p:cNvSpPr/>
          <p:nvPr/>
        </p:nvSpPr>
        <p:spPr>
          <a:xfrm>
            <a:off x="2396825" y="2455100"/>
            <a:ext cx="1755000" cy="4704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Chameleon</a:t>
            </a:r>
            <a:endParaRPr sz="2000" b="1"/>
          </a:p>
        </p:txBody>
      </p:sp>
      <p:sp>
        <p:nvSpPr>
          <p:cNvPr id="212" name="Google Shape;212;p41"/>
          <p:cNvSpPr/>
          <p:nvPr/>
        </p:nvSpPr>
        <p:spPr>
          <a:xfrm>
            <a:off x="6864550" y="5998050"/>
            <a:ext cx="1755000" cy="6999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Pouštní zajíc</a:t>
            </a:r>
            <a:endParaRPr sz="2000" b="1" dirty="0"/>
          </a:p>
        </p:txBody>
      </p:sp>
      <p:sp>
        <p:nvSpPr>
          <p:cNvPr id="213" name="Google Shape;213;p41"/>
          <p:cNvSpPr/>
          <p:nvPr/>
        </p:nvSpPr>
        <p:spPr>
          <a:xfrm>
            <a:off x="2932175" y="6287675"/>
            <a:ext cx="1540800" cy="4704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Žába</a:t>
            </a:r>
            <a:endParaRPr sz="2000" b="1" dirty="0"/>
          </a:p>
        </p:txBody>
      </p:sp>
      <p:sp>
        <p:nvSpPr>
          <p:cNvPr id="214" name="Google Shape;214;p41"/>
          <p:cNvSpPr txBox="1"/>
          <p:nvPr/>
        </p:nvSpPr>
        <p:spPr>
          <a:xfrm>
            <a:off x="5557500" y="308475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Mini lekce</a:t>
            </a:r>
            <a:endParaRPr sz="3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5" name="Google Shape;215;p41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2"/>
          <p:cNvSpPr/>
          <p:nvPr/>
        </p:nvSpPr>
        <p:spPr>
          <a:xfrm>
            <a:off x="1248825" y="1290763"/>
            <a:ext cx="5548215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Aktivita v pracovním listě</a:t>
            </a: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1" name="Google Shape;221;p42"/>
          <p:cNvSpPr txBox="1"/>
          <p:nvPr/>
        </p:nvSpPr>
        <p:spPr>
          <a:xfrm>
            <a:off x="2320650" y="4654200"/>
            <a:ext cx="1941600" cy="580500"/>
          </a:xfrm>
          <a:prstGeom prst="rect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Plazi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42"/>
          <p:cNvSpPr txBox="1"/>
          <p:nvPr/>
        </p:nvSpPr>
        <p:spPr>
          <a:xfrm>
            <a:off x="6616025" y="2354475"/>
            <a:ext cx="1941600" cy="580500"/>
          </a:xfrm>
          <a:prstGeom prst="rect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Savci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42"/>
          <p:cNvSpPr txBox="1"/>
          <p:nvPr/>
        </p:nvSpPr>
        <p:spPr>
          <a:xfrm>
            <a:off x="4546400" y="3493200"/>
            <a:ext cx="1308000" cy="580500"/>
          </a:xfrm>
          <a:prstGeom prst="rect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Ptáci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42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Klíčová slova</a:t>
            </a:r>
            <a:endParaRPr sz="30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5" name="Google Shape;225;p4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2"/>
          <p:cNvSpPr txBox="1"/>
          <p:nvPr/>
        </p:nvSpPr>
        <p:spPr>
          <a:xfrm>
            <a:off x="600925" y="2669025"/>
            <a:ext cx="2226000" cy="580500"/>
          </a:xfrm>
          <a:prstGeom prst="rect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Adaptace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7" name="Google Shape;227;p42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916" y="1371600"/>
            <a:ext cx="607524" cy="5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2"/>
          <p:cNvSpPr txBox="1"/>
          <p:nvPr/>
        </p:nvSpPr>
        <p:spPr>
          <a:xfrm>
            <a:off x="4546400" y="5941100"/>
            <a:ext cx="2612700" cy="580500"/>
          </a:xfrm>
          <a:prstGeom prst="rect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Obojživelníci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42"/>
          <p:cNvSpPr txBox="1"/>
          <p:nvPr/>
        </p:nvSpPr>
        <p:spPr>
          <a:xfrm>
            <a:off x="573925" y="4073700"/>
            <a:ext cx="1082100" cy="580500"/>
          </a:xfrm>
          <a:prstGeom prst="rect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Ryby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42"/>
          <p:cNvSpPr txBox="1"/>
          <p:nvPr/>
        </p:nvSpPr>
        <p:spPr>
          <a:xfrm>
            <a:off x="6121100" y="4468250"/>
            <a:ext cx="2612700" cy="580500"/>
          </a:xfrm>
          <a:prstGeom prst="rect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Bezobratlí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42"/>
          <p:cNvSpPr txBox="1"/>
          <p:nvPr/>
        </p:nvSpPr>
        <p:spPr>
          <a:xfrm>
            <a:off x="920325" y="5820300"/>
            <a:ext cx="2326200" cy="580500"/>
          </a:xfrm>
          <a:prstGeom prst="rect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Obratlovci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3"/>
          <p:cNvSpPr txBox="1"/>
          <p:nvPr/>
        </p:nvSpPr>
        <p:spPr>
          <a:xfrm>
            <a:off x="5557500" y="4911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Diskuse</a:t>
            </a:r>
            <a:endParaRPr sz="3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7" name="Google Shape;237;p4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3"/>
          <p:cNvSpPr/>
          <p:nvPr/>
        </p:nvSpPr>
        <p:spPr>
          <a:xfrm>
            <a:off x="517050" y="1848425"/>
            <a:ext cx="7411500" cy="1934100"/>
          </a:xfrm>
          <a:prstGeom prst="roundRect">
            <a:avLst>
              <a:gd name="adj" fmla="val 12581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AutoNum type="arabicPeriod"/>
            </a:pP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Do jaké kategorie patří lev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Savci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Ptáci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cs-CZ" sz="2000" dirty="0">
                <a:latin typeface="Montserrat"/>
                <a:sym typeface="Montserrat"/>
              </a:rPr>
              <a:t>Ryby</a:t>
            </a:r>
            <a:endParaRPr sz="2000" dirty="0"/>
          </a:p>
        </p:txBody>
      </p:sp>
      <p:pic>
        <p:nvPicPr>
          <p:cNvPr id="239" name="Google Shape;239;p43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4248" y="216963"/>
            <a:ext cx="1483250" cy="124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4"/>
          <p:cNvSpPr txBox="1"/>
          <p:nvPr/>
        </p:nvSpPr>
        <p:spPr>
          <a:xfrm>
            <a:off x="5557500" y="4911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Diskuse</a:t>
            </a:r>
            <a:endParaRPr sz="3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5" name="Google Shape;245;p4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4248" y="216963"/>
            <a:ext cx="1483250" cy="124827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4"/>
          <p:cNvSpPr/>
          <p:nvPr/>
        </p:nvSpPr>
        <p:spPr>
          <a:xfrm>
            <a:off x="517050" y="1706150"/>
            <a:ext cx="7411500" cy="1356300"/>
          </a:xfrm>
          <a:prstGeom prst="roundRect">
            <a:avLst>
              <a:gd name="adj" fmla="val 12581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indent="-387350">
              <a:buSzPts val="2500"/>
              <a:buFont typeface="Montserrat"/>
              <a:buAutoNum type="arabicPeriod"/>
            </a:pPr>
            <a:r>
              <a:rPr lang="pl-PL" sz="2500" b="1" dirty="0">
                <a:latin typeface="Montserrat"/>
                <a:ea typeface="Montserrat"/>
                <a:cs typeface="Montserrat"/>
                <a:sym typeface="Montserrat"/>
              </a:rPr>
              <a:t>Do jaké kategorie patří lev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i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Savci</a:t>
            </a:r>
            <a:endParaRPr sz="2000" dirty="0"/>
          </a:p>
        </p:txBody>
      </p:sp>
      <p:pic>
        <p:nvPicPr>
          <p:cNvPr id="248" name="Google Shape;248;p44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6414" y="2248999"/>
            <a:ext cx="766677" cy="81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4"/>
          <p:cNvSpPr/>
          <p:nvPr/>
        </p:nvSpPr>
        <p:spPr>
          <a:xfrm>
            <a:off x="517050" y="3727324"/>
            <a:ext cx="7411500" cy="219595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2.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  Diskutujte o výhodách a nevýhodách teplokrevných zvířat.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90" b="1953"/>
          <a:stretch/>
        </p:blipFill>
        <p:spPr>
          <a:xfrm>
            <a:off x="3371988" y="1744825"/>
            <a:ext cx="2379000" cy="4932774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5" name="Google Shape;255;p45"/>
          <p:cNvSpPr txBox="1"/>
          <p:nvPr/>
        </p:nvSpPr>
        <p:spPr>
          <a:xfrm>
            <a:off x="355238" y="1125765"/>
            <a:ext cx="8412500" cy="7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Vytvořte systém, který přehrává zvířecí zvuky</a:t>
            </a:r>
            <a:endParaRPr sz="3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6" name="Google Shape;256;p45"/>
          <p:cNvSpPr txBox="1"/>
          <p:nvPr/>
        </p:nvSpPr>
        <p:spPr>
          <a:xfrm>
            <a:off x="5557500" y="212154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Pojďme stavět</a:t>
            </a: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r>
              <a:rPr lang="en" sz="30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7" name="Google Shape;257;p4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5"/>
          <p:cNvSpPr/>
          <p:nvPr/>
        </p:nvSpPr>
        <p:spPr>
          <a:xfrm>
            <a:off x="6260324" y="2212324"/>
            <a:ext cx="2424325" cy="1577355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10 </a:t>
            </a:r>
            <a:r>
              <a:rPr lang="cs-CZ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přehrávačů zvuku</a:t>
            </a:r>
            <a:r>
              <a:rPr lang="en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Každý přehraje zvuk jiného zvířete</a:t>
            </a:r>
            <a:endParaRPr sz="2000" dirty="0"/>
          </a:p>
        </p:txBody>
      </p:sp>
      <p:sp>
        <p:nvSpPr>
          <p:cNvPr id="259" name="Google Shape;259;p45"/>
          <p:cNvSpPr/>
          <p:nvPr/>
        </p:nvSpPr>
        <p:spPr>
          <a:xfrm>
            <a:off x="459350" y="2133876"/>
            <a:ext cx="2250900" cy="1472923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10 </a:t>
            </a:r>
            <a:r>
              <a:rPr lang="cs-CZ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stisknutí kláves</a:t>
            </a:r>
            <a:r>
              <a:rPr lang="en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‘A’–‘J’ </a:t>
            </a:r>
            <a:endParaRPr sz="2000" dirty="0"/>
          </a:p>
        </p:txBody>
      </p:sp>
      <p:sp>
        <p:nvSpPr>
          <p:cNvPr id="260" name="Google Shape;260;p45"/>
          <p:cNvSpPr/>
          <p:nvPr/>
        </p:nvSpPr>
        <p:spPr>
          <a:xfrm>
            <a:off x="6607124" y="4136100"/>
            <a:ext cx="2160613" cy="1348500"/>
          </a:xfrm>
          <a:prstGeom prst="wedgeRoundRectCallout">
            <a:avLst>
              <a:gd name="adj1" fmla="val -1439"/>
              <a:gd name="adj2" fmla="val 83775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Které písmeno přehrává zvuk krávy</a:t>
            </a:r>
            <a:r>
              <a:rPr lang="en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1" name="Google Shape;261;p45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841" y="5484600"/>
            <a:ext cx="1312659" cy="1030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2" name="Google Shape;262;p45"/>
          <p:cNvCxnSpPr/>
          <p:nvPr/>
        </p:nvCxnSpPr>
        <p:spPr>
          <a:xfrm rot="10800000" flipH="1">
            <a:off x="2676300" y="2172250"/>
            <a:ext cx="936600" cy="336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3" name="Google Shape;263;p45"/>
          <p:cNvCxnSpPr/>
          <p:nvPr/>
        </p:nvCxnSpPr>
        <p:spPr>
          <a:xfrm flipH="1">
            <a:off x="5386125" y="2391700"/>
            <a:ext cx="874200" cy="132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6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Výzva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1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9" name="Google Shape;269;p46"/>
          <p:cNvSpPr txBox="1"/>
          <p:nvPr/>
        </p:nvSpPr>
        <p:spPr>
          <a:xfrm>
            <a:off x="616375" y="1447800"/>
            <a:ext cx="81585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Vytvořte systém, který roztočí kolečko, aby bylo možné náhodně generovat výběr.</a:t>
            </a:r>
            <a:endParaRPr sz="27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0" name="Google Shape;270;p4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6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4026925"/>
            <a:ext cx="2884150" cy="2678674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6"/>
          <p:cNvSpPr/>
          <p:nvPr/>
        </p:nvSpPr>
        <p:spPr>
          <a:xfrm>
            <a:off x="2586975" y="2790325"/>
            <a:ext cx="5587800" cy="1820400"/>
          </a:xfrm>
          <a:prstGeom prst="wedgeRoundRectCallout">
            <a:avLst>
              <a:gd name="adj1" fmla="val -48084"/>
              <a:gd name="adj2" fmla="val 76243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Montserrat"/>
              <a:buChar char="●"/>
            </a:pPr>
            <a:r>
              <a:rPr lang="cs-CZ" sz="2300" b="1" dirty="0">
                <a:latin typeface="Montserrat"/>
                <a:ea typeface="Montserrat"/>
                <a:cs typeface="Montserrat"/>
                <a:sym typeface="Montserrat"/>
              </a:rPr>
              <a:t>Které bloky mohou přidat pohyb</a:t>
            </a:r>
            <a:r>
              <a:rPr lang="en" sz="2300" b="1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3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Montserrat"/>
              <a:buChar char="●"/>
            </a:pPr>
            <a:r>
              <a:rPr lang="cs-CZ" sz="2300" b="1" dirty="0">
                <a:latin typeface="Montserrat"/>
                <a:ea typeface="Montserrat"/>
                <a:cs typeface="Montserrat"/>
                <a:sym typeface="Montserrat"/>
              </a:rPr>
              <a:t>Budou potřeba další materiály</a:t>
            </a:r>
            <a:r>
              <a:rPr lang="en" sz="2300" b="1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661</Words>
  <Application>Microsoft Macintosh PowerPoint</Application>
  <PresentationFormat>Předvádění na obrazovce (4:3)</PresentationFormat>
  <Paragraphs>138</Paragraphs>
  <Slides>23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Times New Roman</vt:lpstr>
      <vt:lpstr>Arial</vt:lpstr>
      <vt:lpstr>Helvetica Neue</vt:lpstr>
      <vt:lpstr>Montserrat</vt:lpstr>
      <vt:lpstr>Simple Light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Novotný</dc:creator>
  <cp:lastModifiedBy>Pavel Borovička</cp:lastModifiedBy>
  <cp:revision>7</cp:revision>
  <dcterms:modified xsi:type="dcterms:W3CDTF">2021-10-04T12:12:00Z</dcterms:modified>
</cp:coreProperties>
</file>