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embeddedFontLst>
    <p:embeddedFont>
      <p:font typeface="Helvetica Neue" panose="020B0604020202020204" charset="0"/>
      <p:regular r:id="rId18"/>
      <p:bold r:id="rId19"/>
      <p:italic r:id="rId20"/>
      <p:boldItalic r:id="rId21"/>
    </p:embeddedFont>
    <p:embeddedFont>
      <p:font typeface="Montserrat" panose="020B0604020202020204" charset="-18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18">
          <p15:clr>
            <a:srgbClr val="A4A3A4"/>
          </p15:clr>
        </p15:guide>
        <p15:guide id="2" pos="5242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orient="horz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pos="518"/>
        <p:guide pos="5242"/>
        <p:guide orient="horz" pos="864"/>
        <p:guide orient="horz"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4ee0ca1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544ee0ca18_1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44ee0ca18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g544ee0ca18_1_178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c8646cec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4c8646ceca_0_7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44ee0ca18_1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544ee0ca18_1_293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44ee0ca18_1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544ee0ca18_1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a96175e4a_0_11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a96175e4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c7e89cdcb_1_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350" tIns="81350" rIns="81350" bIns="81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4c7e89cdc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949a66d8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4949a66d86_0_6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44ee0ca1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544ee0ca18_0_29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44ee0ca1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544ee0ca18_0_7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44ee0ca18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544ee0ca18_1_85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44ee0ca18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544ee0ca18_1_122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44ee0ca18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544ee0ca18_1_150:notes"/>
          <p:cNvSpPr txBox="1">
            <a:spLocks noGrp="1"/>
          </p:cNvSpPr>
          <p:nvPr>
            <p:ph type="body" idx="1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subTitle" idx="1"/>
          </p:nvPr>
        </p:nvSpPr>
        <p:spPr>
          <a:xfrm>
            <a:off x="457172" y="273352"/>
            <a:ext cx="8228700" cy="5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3"/>
          </p:nvPr>
        </p:nvSpPr>
        <p:spPr>
          <a:xfrm>
            <a:off x="4673927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3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body" idx="2"/>
          </p:nvPr>
        </p:nvSpPr>
        <p:spPr>
          <a:xfrm>
            <a:off x="457172" y="3682578"/>
            <a:ext cx="82287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2"/>
          </p:nvPr>
        </p:nvSpPr>
        <p:spPr>
          <a:xfrm>
            <a:off x="4673927" y="1604841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36"/>
          <p:cNvSpPr txBox="1">
            <a:spLocks noGrp="1"/>
          </p:cNvSpPr>
          <p:nvPr>
            <p:ph type="body" idx="3"/>
          </p:nvPr>
        </p:nvSpPr>
        <p:spPr>
          <a:xfrm>
            <a:off x="4673927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body" idx="4"/>
          </p:nvPr>
        </p:nvSpPr>
        <p:spPr>
          <a:xfrm>
            <a:off x="457172" y="3682578"/>
            <a:ext cx="40155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7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2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7"/>
          <p:cNvSpPr/>
          <p:nvPr/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DF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82925" rIns="82925" bIns="82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000" cy="4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457172" y="273352"/>
            <a:ext cx="8228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457172" y="1604841"/>
            <a:ext cx="8228700" cy="3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dt" idx="10"/>
          </p:nvPr>
        </p:nvSpPr>
        <p:spPr>
          <a:xfrm>
            <a:off x="45717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ftr" idx="11"/>
          </p:nvPr>
        </p:nvSpPr>
        <p:spPr>
          <a:xfrm>
            <a:off x="3127054" y="6247907"/>
            <a:ext cx="2898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6555842" y="6247907"/>
            <a:ext cx="21303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" y="-3"/>
            <a:ext cx="1747850" cy="87732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8"/>
          <p:cNvSpPr txBox="1"/>
          <p:nvPr/>
        </p:nvSpPr>
        <p:spPr>
          <a:xfrm>
            <a:off x="888675" y="2961150"/>
            <a:ext cx="36861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0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7000" b="1" dirty="0">
                <a:latin typeface="Montserrat"/>
                <a:ea typeface="Montserrat"/>
                <a:cs typeface="Montserrat"/>
                <a:sym typeface="Montserrat"/>
              </a:rPr>
              <a:t>Úvodní lekce</a:t>
            </a:r>
            <a:endParaRPr sz="7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600" y="2150050"/>
            <a:ext cx="3781450" cy="318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8"/>
          <p:cNvSpPr/>
          <p:nvPr/>
        </p:nvSpPr>
        <p:spPr>
          <a:xfrm>
            <a:off x="4539600" y="2361075"/>
            <a:ext cx="758400" cy="6915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4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9E19B66-62A8-4C66-8DCA-17B92FE56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152" y="2174450"/>
            <a:ext cx="2999893" cy="42616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12" name="Google Shape;312;p47"/>
          <p:cNvSpPr/>
          <p:nvPr/>
        </p:nvSpPr>
        <p:spPr>
          <a:xfrm>
            <a:off x="233949" y="785725"/>
            <a:ext cx="4760081" cy="1107901"/>
          </a:xfrm>
          <a:prstGeom prst="wedgeRoundRectCallout">
            <a:avLst>
              <a:gd name="adj1" fmla="val 64438"/>
              <a:gd name="adj2" fmla="val -1640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cs-CZ" sz="2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budu postupně spouštět všech 5 zvukových přehrávačů tak, aby zastavily současně?</a:t>
            </a:r>
            <a:endParaRPr sz="2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3" name="Google Shape;31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3066" y="684575"/>
            <a:ext cx="1713230" cy="134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7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Nastavení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5" name="Google Shape;315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7"/>
          <p:cNvSpPr/>
          <p:nvPr/>
        </p:nvSpPr>
        <p:spPr>
          <a:xfrm>
            <a:off x="445225" y="2289925"/>
            <a:ext cx="3683224" cy="93935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Nastavte v blocích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Práh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následujícím způsobem: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47"/>
          <p:cNvSpPr/>
          <p:nvPr/>
        </p:nvSpPr>
        <p:spPr>
          <a:xfrm>
            <a:off x="2872250" y="3362575"/>
            <a:ext cx="1256400" cy="4623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 ‘10–100’</a:t>
            </a: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47"/>
          <p:cNvSpPr/>
          <p:nvPr/>
        </p:nvSpPr>
        <p:spPr>
          <a:xfrm>
            <a:off x="2850000" y="3964900"/>
            <a:ext cx="1278600" cy="4623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 ‘20–100’</a:t>
            </a: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47"/>
          <p:cNvSpPr/>
          <p:nvPr/>
        </p:nvSpPr>
        <p:spPr>
          <a:xfrm>
            <a:off x="2850000" y="4567225"/>
            <a:ext cx="1278600" cy="4623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 ‘30–100’</a:t>
            </a: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0" name="Google Shape;320;p47"/>
          <p:cNvSpPr/>
          <p:nvPr/>
        </p:nvSpPr>
        <p:spPr>
          <a:xfrm>
            <a:off x="2850000" y="5169550"/>
            <a:ext cx="1278600" cy="4044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 ‘40–100’</a:t>
            </a: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47"/>
          <p:cNvSpPr/>
          <p:nvPr/>
        </p:nvSpPr>
        <p:spPr>
          <a:xfrm>
            <a:off x="2872250" y="5713975"/>
            <a:ext cx="1278600" cy="4044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 ‘50–100’</a:t>
            </a:r>
            <a:r>
              <a:rPr lang="en" sz="24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3" name="Google Shape;323;p47"/>
          <p:cNvSpPr/>
          <p:nvPr/>
        </p:nvSpPr>
        <p:spPr>
          <a:xfrm>
            <a:off x="5607650" y="2220712"/>
            <a:ext cx="834300" cy="73237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7"/>
          <p:cNvSpPr/>
          <p:nvPr/>
        </p:nvSpPr>
        <p:spPr>
          <a:xfrm>
            <a:off x="5616358" y="3130531"/>
            <a:ext cx="825592" cy="69434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7"/>
          <p:cNvSpPr/>
          <p:nvPr/>
        </p:nvSpPr>
        <p:spPr>
          <a:xfrm>
            <a:off x="5607650" y="3941665"/>
            <a:ext cx="834300" cy="69434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47"/>
          <p:cNvSpPr/>
          <p:nvPr/>
        </p:nvSpPr>
        <p:spPr>
          <a:xfrm>
            <a:off x="5607650" y="4765149"/>
            <a:ext cx="834300" cy="6941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47"/>
          <p:cNvSpPr/>
          <p:nvPr/>
        </p:nvSpPr>
        <p:spPr>
          <a:xfrm>
            <a:off x="5616358" y="5618198"/>
            <a:ext cx="834300" cy="72241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8" name="Google Shape;328;p47"/>
          <p:cNvCxnSpPr>
            <a:cxnSpLocks/>
            <a:stCxn id="317" idx="3"/>
            <a:endCxn id="323" idx="1"/>
          </p:cNvCxnSpPr>
          <p:nvPr/>
        </p:nvCxnSpPr>
        <p:spPr>
          <a:xfrm flipV="1">
            <a:off x="4128650" y="2586899"/>
            <a:ext cx="1479000" cy="1006826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47"/>
          <p:cNvCxnSpPr>
            <a:cxnSpLocks/>
            <a:stCxn id="318" idx="3"/>
          </p:cNvCxnSpPr>
          <p:nvPr/>
        </p:nvCxnSpPr>
        <p:spPr>
          <a:xfrm flipV="1">
            <a:off x="4128600" y="3477780"/>
            <a:ext cx="1487758" cy="71827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47"/>
          <p:cNvCxnSpPr>
            <a:cxnSpLocks/>
            <a:stCxn id="319" idx="3"/>
          </p:cNvCxnSpPr>
          <p:nvPr/>
        </p:nvCxnSpPr>
        <p:spPr>
          <a:xfrm flipV="1">
            <a:off x="4128600" y="4283351"/>
            <a:ext cx="1479050" cy="515024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" name="Google Shape;331;p47"/>
          <p:cNvCxnSpPr>
            <a:cxnSpLocks/>
            <a:stCxn id="320" idx="3"/>
            <a:endCxn id="326" idx="1"/>
          </p:cNvCxnSpPr>
          <p:nvPr/>
        </p:nvCxnSpPr>
        <p:spPr>
          <a:xfrm flipV="1">
            <a:off x="4128600" y="5112212"/>
            <a:ext cx="1479050" cy="259538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2" name="Google Shape;332;p47"/>
          <p:cNvCxnSpPr>
            <a:cxnSpLocks/>
            <a:stCxn id="321" idx="3"/>
            <a:endCxn id="327" idx="1"/>
          </p:cNvCxnSpPr>
          <p:nvPr/>
        </p:nvCxnSpPr>
        <p:spPr>
          <a:xfrm>
            <a:off x="4150850" y="5916175"/>
            <a:ext cx="1465508" cy="63233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4D6C81DB-E3A7-4ED0-A42D-0DCB3E29E1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50" y="3361557"/>
            <a:ext cx="2582403" cy="2979061"/>
          </a:xfrm>
          <a:prstGeom prst="rect">
            <a:avLst/>
          </a:prstGeom>
        </p:spPr>
      </p:pic>
      <p:cxnSp>
        <p:nvCxnSpPr>
          <p:cNvPr id="25" name="Google Shape;328;p47">
            <a:extLst>
              <a:ext uri="{FF2B5EF4-FFF2-40B4-BE49-F238E27FC236}">
                <a16:creationId xmlns:a16="http://schemas.microsoft.com/office/drawing/2014/main" id="{F0B24BED-EED5-4276-8321-531204D1D632}"/>
              </a:ext>
            </a:extLst>
          </p:cNvPr>
          <p:cNvCxnSpPr>
            <a:cxnSpLocks/>
          </p:cNvCxnSpPr>
          <p:nvPr/>
        </p:nvCxnSpPr>
        <p:spPr>
          <a:xfrm flipV="1">
            <a:off x="663787" y="3593725"/>
            <a:ext cx="2152566" cy="157178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&#10;&#10;Popis byl vytvořen automaticky">
            <a:extLst>
              <a:ext uri="{FF2B5EF4-FFF2-40B4-BE49-F238E27FC236}">
                <a16:creationId xmlns:a16="http://schemas.microsoft.com/office/drawing/2014/main" id="{087C9D9F-6905-4FB3-BDBD-007F1536F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58" y="1534316"/>
            <a:ext cx="7622222" cy="38941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39" name="Google Shape;339;p48"/>
          <p:cNvSpPr/>
          <p:nvPr/>
        </p:nvSpPr>
        <p:spPr>
          <a:xfrm>
            <a:off x="714950" y="5034950"/>
            <a:ext cx="2637900" cy="1343100"/>
          </a:xfrm>
          <a:prstGeom prst="wedgeRoundRectCallout">
            <a:avLst>
              <a:gd name="adj1" fmla="val 64216"/>
              <a:gd name="adj2" fmla="val 44676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Proč je důležité, aby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LED RGB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svítilo dříve, než zazní bouře?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0" name="Google Shape;34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2774" y="5761250"/>
            <a:ext cx="1396626" cy="10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8"/>
          <p:cNvSpPr txBox="1"/>
          <p:nvPr/>
        </p:nvSpPr>
        <p:spPr>
          <a:xfrm>
            <a:off x="273600" y="921675"/>
            <a:ext cx="859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p48"/>
          <p:cNvCxnSpPr>
            <a:cxnSpLocks/>
            <a:stCxn id="343" idx="3"/>
          </p:cNvCxnSpPr>
          <p:nvPr/>
        </p:nvCxnSpPr>
        <p:spPr>
          <a:xfrm>
            <a:off x="3240112" y="1978060"/>
            <a:ext cx="1331888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3" name="Google Shape;343;p48"/>
          <p:cNvSpPr/>
          <p:nvPr/>
        </p:nvSpPr>
        <p:spPr>
          <a:xfrm>
            <a:off x="145738" y="1401361"/>
            <a:ext cx="3094374" cy="1153398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Zapněte a spárujte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RGB LED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 světlo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Připojte ho k bloku 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Interval.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4" name="Google Shape;344;p48"/>
          <p:cNvSpPr/>
          <p:nvPr/>
        </p:nvSpPr>
        <p:spPr>
          <a:xfrm>
            <a:off x="5190875" y="5697500"/>
            <a:ext cx="2905800" cy="977100"/>
          </a:xfrm>
          <a:prstGeom prst="wedgeRoundRectCallout">
            <a:avLst>
              <a:gd name="adj1" fmla="val -64376"/>
              <a:gd name="adj2" fmla="val -3860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Přehrajte si bouři. Můžete k tomu nakreslit i obrázek.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5" name="Google Shape;345;p48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6" name="Google Shape;346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8"/>
          <p:cNvSpPr/>
          <p:nvPr/>
        </p:nvSpPr>
        <p:spPr>
          <a:xfrm>
            <a:off x="104850" y="679525"/>
            <a:ext cx="79893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blesk pomocí RGB LED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3450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038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8644" y="2144888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3700" y="2144900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825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882" y="2098625"/>
            <a:ext cx="61912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9"/>
          <p:cNvSpPr/>
          <p:nvPr/>
        </p:nvSpPr>
        <p:spPr>
          <a:xfrm>
            <a:off x="381600" y="2852650"/>
            <a:ext cx="2409000" cy="249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LED RGB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Dokážete vytvořit světelný cyklus, kde se střídají různé barvy?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49"/>
          <p:cNvSpPr/>
          <p:nvPr/>
        </p:nvSpPr>
        <p:spPr>
          <a:xfrm>
            <a:off x="5895450" y="2878475"/>
            <a:ext cx="2753100" cy="249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Zapojte druhé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RGB LED světlo 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 systému. Vytvořte z něj blesk jiné barvy, která představuje konec bouře.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0" name="Google Shape;360;p49"/>
          <p:cNvSpPr/>
          <p:nvPr/>
        </p:nvSpPr>
        <p:spPr>
          <a:xfrm>
            <a:off x="3054825" y="2878475"/>
            <a:ext cx="2576400" cy="2499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Experimentujte s nastavením bloků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Počítadlo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cs-CZ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Interval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Může bouře trvat déle?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1" name="Google Shape;361;p49"/>
          <p:cNvSpPr txBox="1"/>
          <p:nvPr/>
        </p:nvSpPr>
        <p:spPr>
          <a:xfrm>
            <a:off x="5863950" y="6950"/>
            <a:ext cx="32799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Chili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výzva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2" name="Google Shape;362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9"/>
          <p:cNvSpPr txBox="1"/>
          <p:nvPr/>
        </p:nvSpPr>
        <p:spPr>
          <a:xfrm>
            <a:off x="-3250" y="742400"/>
            <a:ext cx="67656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cs-CZ" sz="3000" b="1" dirty="0">
                <a:latin typeface="Helvetica Neue"/>
                <a:ea typeface="Helvetica Neue"/>
                <a:cs typeface="Helvetica Neue"/>
                <a:sym typeface="Helvetica Neue"/>
              </a:rPr>
              <a:t>Vyber si rozšiřující výzvu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!</a:t>
            </a: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0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/>
          <p:nvPr/>
        </p:nvSpPr>
        <p:spPr>
          <a:xfrm>
            <a:off x="1455950" y="3826550"/>
            <a:ext cx="3002400" cy="2151000"/>
          </a:xfrm>
          <a:prstGeom prst="wedgeRoundRectCallout">
            <a:avLst>
              <a:gd name="adj1" fmla="val 67164"/>
              <a:gd name="adj2" fmla="val -6522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 txBox="1"/>
          <p:nvPr/>
        </p:nvSpPr>
        <p:spPr>
          <a:xfrm>
            <a:off x="1598300" y="4095050"/>
            <a:ext cx="27177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Zvládneš nakreslit svůj systém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u="none" strike="noStrike" cap="none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0" name="Google Shape;370;p50"/>
          <p:cNvSpPr/>
          <p:nvPr/>
        </p:nvSpPr>
        <p:spPr>
          <a:xfrm>
            <a:off x="3783175" y="1289450"/>
            <a:ext cx="3002400" cy="2056200"/>
          </a:xfrm>
          <a:prstGeom prst="wedgeRoundRectCallout">
            <a:avLst>
              <a:gd name="adj1" fmla="val -75758"/>
              <a:gd name="adj2" fmla="val -1346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Co ses dnes naučil/a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1" name="Google Shape;37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375" y="1108050"/>
            <a:ext cx="2264084" cy="19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6149" y="4023645"/>
            <a:ext cx="2264076" cy="1756804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0"/>
          <p:cNvSpPr txBox="1"/>
          <p:nvPr/>
        </p:nvSpPr>
        <p:spPr>
          <a:xfrm>
            <a:off x="6528125" y="6950"/>
            <a:ext cx="26157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Výstup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4" name="Google Shape;374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/>
        </p:nvSpPr>
        <p:spPr>
          <a:xfrm>
            <a:off x="-625375" y="135288"/>
            <a:ext cx="9144000" cy="8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3000" b="1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39"/>
          <p:cNvSpPr txBox="1"/>
          <p:nvPr/>
        </p:nvSpPr>
        <p:spPr>
          <a:xfrm>
            <a:off x="145350" y="534725"/>
            <a:ext cx="8853300" cy="10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39"/>
          <p:cNvSpPr/>
          <p:nvPr/>
        </p:nvSpPr>
        <p:spPr>
          <a:xfrm>
            <a:off x="5334325" y="4408450"/>
            <a:ext cx="2521800" cy="1355100"/>
          </a:xfrm>
          <a:prstGeom prst="wedgeRoundRectCallout">
            <a:avLst>
              <a:gd name="adj1" fmla="val 45851"/>
              <a:gd name="adj2" fmla="val 74469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Jak můžeme využít SAM </a:t>
            </a:r>
            <a:r>
              <a:rPr lang="cs-CZ" sz="18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Space</a:t>
            </a: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aby reprezentoval efekty bouře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" name="Google Shape;16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1275" y="5549500"/>
            <a:ext cx="1491775" cy="117145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9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Rozcvička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8" name="Google Shape;16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9"/>
          <p:cNvSpPr/>
          <p:nvPr/>
        </p:nvSpPr>
        <p:spPr>
          <a:xfrm>
            <a:off x="233375" y="805425"/>
            <a:ext cx="84225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Jaké jsou klíčové vlastnosti bouře</a:t>
            </a:r>
            <a:r>
              <a:rPr lang="en" sz="3000" b="1" dirty="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4250" y="1586825"/>
            <a:ext cx="3759427" cy="250626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750" y="1586825"/>
            <a:ext cx="3759424" cy="250627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2" name="Google Shape;172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179" y="4382237"/>
            <a:ext cx="3798002" cy="2209308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0"/>
          <p:cNvSpPr/>
          <p:nvPr/>
        </p:nvSpPr>
        <p:spPr>
          <a:xfrm>
            <a:off x="1262225" y="1474138"/>
            <a:ext cx="9102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40"/>
          <p:cNvSpPr txBox="1"/>
          <p:nvPr/>
        </p:nvSpPr>
        <p:spPr>
          <a:xfrm>
            <a:off x="6178625" y="5916099"/>
            <a:ext cx="17733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vítr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40"/>
          <p:cNvSpPr txBox="1"/>
          <p:nvPr/>
        </p:nvSpPr>
        <p:spPr>
          <a:xfrm>
            <a:off x="975350" y="5916100"/>
            <a:ext cx="21525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blesky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40"/>
          <p:cNvSpPr txBox="1"/>
          <p:nvPr/>
        </p:nvSpPr>
        <p:spPr>
          <a:xfrm>
            <a:off x="3833425" y="5246400"/>
            <a:ext cx="1422000" cy="554100"/>
          </a:xfrm>
          <a:prstGeom prst="rect">
            <a:avLst/>
          </a:prstGeom>
          <a:solidFill>
            <a:srgbClr val="FFCC6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 b="1" dirty="0">
                <a:latin typeface="Montserrat"/>
                <a:ea typeface="Montserrat"/>
                <a:cs typeface="Montserrat"/>
                <a:sym typeface="Montserrat"/>
              </a:rPr>
              <a:t>déšť</a:t>
            </a:r>
            <a:endParaRPr sz="25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40"/>
          <p:cNvSpPr/>
          <p:nvPr/>
        </p:nvSpPr>
        <p:spPr>
          <a:xfrm>
            <a:off x="1707450" y="815950"/>
            <a:ext cx="2919600" cy="1019400"/>
          </a:xfrm>
          <a:prstGeom prst="wedgeRoundRectCallout">
            <a:avLst>
              <a:gd name="adj1" fmla="val -60909"/>
              <a:gd name="adj2" fmla="val 4404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Jaké funkce bouře mají následující bloky?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2" name="Google Shape;182;p40"/>
          <p:cNvPicPr preferRelativeResize="0"/>
          <p:nvPr/>
        </p:nvPicPr>
        <p:blipFill rotWithShape="1">
          <a:blip r:embed="rId3">
            <a:alphaModFix/>
          </a:blip>
          <a:srcRect l="50122" t="17584" r="19553" b="18586"/>
          <a:stretch/>
        </p:blipFill>
        <p:spPr>
          <a:xfrm>
            <a:off x="5217776" y="2465208"/>
            <a:ext cx="1491775" cy="115771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0"/>
          <p:cNvSpPr/>
          <p:nvPr/>
        </p:nvSpPr>
        <p:spPr>
          <a:xfrm>
            <a:off x="4984476" y="3739749"/>
            <a:ext cx="2011852" cy="798748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RGB LED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 světlo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4" name="Google Shape;18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11975" y="1219200"/>
            <a:ext cx="1491774" cy="1171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0"/>
          <p:cNvPicPr preferRelativeResize="0"/>
          <p:nvPr/>
        </p:nvPicPr>
        <p:blipFill rotWithShape="1">
          <a:blip r:embed="rId5">
            <a:alphaModFix/>
          </a:blip>
          <a:srcRect l="34257" r="33326"/>
          <a:stretch/>
        </p:blipFill>
        <p:spPr>
          <a:xfrm>
            <a:off x="2384949" y="2351955"/>
            <a:ext cx="1256349" cy="129766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0"/>
          <p:cNvSpPr/>
          <p:nvPr/>
        </p:nvSpPr>
        <p:spPr>
          <a:xfrm>
            <a:off x="2025574" y="3739750"/>
            <a:ext cx="2011853" cy="798748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Zvukový přehrávač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6720850" y="6950"/>
            <a:ext cx="24231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000"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Rozcvička</a:t>
            </a:r>
            <a:r>
              <a:rPr lang="en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8" name="Google Shape;188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elektronika, počítač&#10;&#10;Popis byl vytvořen automaticky">
            <a:extLst>
              <a:ext uri="{FF2B5EF4-FFF2-40B4-BE49-F238E27FC236}">
                <a16:creationId xmlns:a16="http://schemas.microsoft.com/office/drawing/2014/main" id="{E48CC112-9429-4F31-97BE-6A8214AE0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98" t="29200"/>
          <a:stretch/>
        </p:blipFill>
        <p:spPr>
          <a:xfrm>
            <a:off x="2012253" y="1875764"/>
            <a:ext cx="5580537" cy="369019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93" name="Google Shape;193;p41"/>
          <p:cNvSpPr txBox="1"/>
          <p:nvPr/>
        </p:nvSpPr>
        <p:spPr>
          <a:xfrm>
            <a:off x="154475" y="783050"/>
            <a:ext cx="8513700" cy="10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4" name="Google Shape;19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1846" y="3841776"/>
            <a:ext cx="1060905" cy="833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41"/>
          <p:cNvCxnSpPr>
            <a:cxnSpLocks/>
            <a:stCxn id="197" idx="1"/>
            <a:endCxn id="208" idx="7"/>
          </p:cNvCxnSpPr>
          <p:nvPr/>
        </p:nvCxnSpPr>
        <p:spPr>
          <a:xfrm flipH="1">
            <a:off x="5698568" y="3367450"/>
            <a:ext cx="1002482" cy="1302299"/>
          </a:xfrm>
          <a:prstGeom prst="straightConnector1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7" name="Google Shape;197;p41"/>
          <p:cNvSpPr/>
          <p:nvPr/>
        </p:nvSpPr>
        <p:spPr>
          <a:xfrm>
            <a:off x="6701050" y="2915950"/>
            <a:ext cx="2157900" cy="903000"/>
          </a:xfrm>
          <a:prstGeom prst="wedgeRoundRectCallout">
            <a:avLst>
              <a:gd name="adj1" fmla="val -370"/>
              <a:gd name="adj2" fmla="val 80930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latin typeface="Montserrat"/>
                <a:ea typeface="Montserrat"/>
                <a:cs typeface="Montserrat"/>
                <a:sym typeface="Montserrat"/>
              </a:rPr>
              <a:t>Najdete ho v záložce </a:t>
            </a:r>
            <a:r>
              <a:rPr lang="cs-CZ" sz="1600" b="1" dirty="0">
                <a:latin typeface="Montserrat"/>
                <a:ea typeface="Montserrat"/>
                <a:cs typeface="Montserrat"/>
                <a:sym typeface="Montserrat"/>
              </a:rPr>
              <a:t>Chování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41"/>
          <p:cNvSpPr/>
          <p:nvPr/>
        </p:nvSpPr>
        <p:spPr>
          <a:xfrm>
            <a:off x="711625" y="5600225"/>
            <a:ext cx="3410209" cy="11091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Hodnotu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Prahu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můžete nastavit v rozmezí od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‘0’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do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‘100’.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5486400" y="6950"/>
            <a:ext cx="365755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</a:t>
            </a:r>
            <a:r>
              <a:rPr lang="en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! 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1"/>
          <p:cNvSpPr/>
          <p:nvPr/>
        </p:nvSpPr>
        <p:spPr>
          <a:xfrm>
            <a:off x="132149" y="612600"/>
            <a:ext cx="8857375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systém, který bude reprezentovat zvuk bouře</a:t>
            </a:r>
          </a:p>
        </p:txBody>
      </p:sp>
      <p:sp>
        <p:nvSpPr>
          <p:cNvPr id="202" name="Google Shape;202;p41"/>
          <p:cNvSpPr/>
          <p:nvPr/>
        </p:nvSpPr>
        <p:spPr>
          <a:xfrm>
            <a:off x="1552550" y="1628750"/>
            <a:ext cx="2074500" cy="962700"/>
          </a:xfrm>
          <a:prstGeom prst="wedgeRoundRectCallout">
            <a:avLst>
              <a:gd name="adj1" fmla="val -67861"/>
              <a:gd name="adj2" fmla="val 42233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latin typeface="Montserrat"/>
                <a:ea typeface="Montserrat"/>
                <a:cs typeface="Montserrat"/>
                <a:sym typeface="Montserrat"/>
              </a:rPr>
              <a:t>Budeme potřebovat blok </a:t>
            </a:r>
            <a:r>
              <a:rPr lang="cs-CZ" sz="1600" b="1" dirty="0">
                <a:latin typeface="Montserrat"/>
                <a:ea typeface="Montserrat"/>
                <a:cs typeface="Montserrat"/>
                <a:sym typeface="Montserrat"/>
              </a:rPr>
              <a:t>Práh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3" name="Google Shape;20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04076" y="2151626"/>
            <a:ext cx="1060900" cy="8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1"/>
          <p:cNvSpPr/>
          <p:nvPr/>
        </p:nvSpPr>
        <p:spPr>
          <a:xfrm>
            <a:off x="4580719" y="2417975"/>
            <a:ext cx="1146900" cy="1109100"/>
          </a:xfrm>
          <a:prstGeom prst="ellipse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" name="Google Shape;205;p41"/>
          <p:cNvCxnSpPr>
            <a:cxnSpLocks/>
            <a:endCxn id="204" idx="2"/>
          </p:cNvCxnSpPr>
          <p:nvPr/>
        </p:nvCxnSpPr>
        <p:spPr>
          <a:xfrm>
            <a:off x="3627050" y="2151626"/>
            <a:ext cx="953669" cy="820899"/>
          </a:xfrm>
          <a:prstGeom prst="straightConnector1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6" name="Google Shape;206;p41"/>
          <p:cNvSpPr/>
          <p:nvPr/>
        </p:nvSpPr>
        <p:spPr>
          <a:xfrm>
            <a:off x="4411325" y="5600225"/>
            <a:ext cx="3846650" cy="11091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Hodnoty nad Prahem budou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pravda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’;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hodnoty pod Prahem budou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nepravda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’.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7" name="Google Shape;20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1625" y="3105884"/>
            <a:ext cx="984918" cy="984918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8" name="Google Shape;208;p41"/>
          <p:cNvSpPr/>
          <p:nvPr/>
        </p:nvSpPr>
        <p:spPr>
          <a:xfrm>
            <a:off x="4940100" y="4525514"/>
            <a:ext cx="888600" cy="984900"/>
          </a:xfrm>
          <a:prstGeom prst="ellipse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počítač, hodiny&#10;&#10;Popis byl vytvořen automaticky">
            <a:extLst>
              <a:ext uri="{FF2B5EF4-FFF2-40B4-BE49-F238E27FC236}">
                <a16:creationId xmlns:a16="http://schemas.microsoft.com/office/drawing/2014/main" id="{5C395F84-202A-4B32-90D3-835B54B8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654" y="1672800"/>
            <a:ext cx="6386152" cy="47896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14" name="Google Shape;214;p42"/>
          <p:cNvSpPr/>
          <p:nvPr/>
        </p:nvSpPr>
        <p:spPr>
          <a:xfrm>
            <a:off x="1266174" y="1631538"/>
            <a:ext cx="2954133" cy="1065762"/>
          </a:xfrm>
          <a:prstGeom prst="wedgeRoundRectCallout">
            <a:avLst>
              <a:gd name="adj1" fmla="val -42229"/>
              <a:gd name="adj2" fmla="val 7977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Najděte tyto bloky a umístěte je do pracovního prostoru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42"/>
          <p:cNvSpPr/>
          <p:nvPr/>
        </p:nvSpPr>
        <p:spPr>
          <a:xfrm>
            <a:off x="4578935" y="2404500"/>
            <a:ext cx="3113400" cy="2049000"/>
          </a:xfrm>
          <a:prstGeom prst="ellipse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2"/>
          <p:cNvSpPr/>
          <p:nvPr/>
        </p:nvSpPr>
        <p:spPr>
          <a:xfrm>
            <a:off x="3395718" y="2995661"/>
            <a:ext cx="1015200" cy="951300"/>
          </a:xfrm>
          <a:prstGeom prst="ellipse">
            <a:avLst/>
          </a:prstGeom>
          <a:noFill/>
          <a:ln w="28575" cap="flat" cmpd="sng">
            <a:solidFill>
              <a:srgbClr val="08D0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42"/>
          <p:cNvSpPr/>
          <p:nvPr/>
        </p:nvSpPr>
        <p:spPr>
          <a:xfrm>
            <a:off x="665194" y="3876381"/>
            <a:ext cx="2065971" cy="554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Záložka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 Vstupy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8" name="Google Shape;218;p42"/>
          <p:cNvCxnSpPr>
            <a:cxnSpLocks/>
            <a:stCxn id="217" idx="3"/>
            <a:endCxn id="216" idx="3"/>
          </p:cNvCxnSpPr>
          <p:nvPr/>
        </p:nvCxnSpPr>
        <p:spPr>
          <a:xfrm flipV="1">
            <a:off x="2731165" y="3807646"/>
            <a:ext cx="813226" cy="34578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9" name="Google Shape;219;p42"/>
          <p:cNvSpPr/>
          <p:nvPr/>
        </p:nvSpPr>
        <p:spPr>
          <a:xfrm>
            <a:off x="2867620" y="4689813"/>
            <a:ext cx="2158200" cy="554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Záložka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 Chování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0" name="Google Shape;220;p42"/>
          <p:cNvCxnSpPr>
            <a:cxnSpLocks/>
            <a:stCxn id="219" idx="0"/>
            <a:endCxn id="215" idx="3"/>
          </p:cNvCxnSpPr>
          <p:nvPr/>
        </p:nvCxnSpPr>
        <p:spPr>
          <a:xfrm flipV="1">
            <a:off x="3946720" y="4153431"/>
            <a:ext cx="1088162" cy="53638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1" name="Google Shape;221;p42"/>
          <p:cNvSpPr txBox="1"/>
          <p:nvPr/>
        </p:nvSpPr>
        <p:spPr>
          <a:xfrm>
            <a:off x="5387926" y="6950"/>
            <a:ext cx="3756024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000"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</a:t>
            </a:r>
            <a:r>
              <a:rPr lang="en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! </a:t>
            </a:r>
            <a:r>
              <a:rPr lang="en" sz="2500" b="1" dirty="0">
                <a:solidFill>
                  <a:srgbClr val="08D0C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2" name="Google Shape;22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2"/>
          <p:cNvSpPr/>
          <p:nvPr/>
        </p:nvSpPr>
        <p:spPr>
          <a:xfrm>
            <a:off x="132150" y="612600"/>
            <a:ext cx="8899308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systém, který bude reprezentovat zvuk bouře</a:t>
            </a:r>
          </a:p>
        </p:txBody>
      </p:sp>
      <p:pic>
        <p:nvPicPr>
          <p:cNvPr id="224" name="Google Shape;22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362425" y="2621110"/>
            <a:ext cx="1225842" cy="9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2"/>
          <p:cNvSpPr/>
          <p:nvPr/>
        </p:nvSpPr>
        <p:spPr>
          <a:xfrm>
            <a:off x="249688" y="1771825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mapa&#10;&#10;Popis byl vytvořen automaticky">
            <a:extLst>
              <a:ext uri="{FF2B5EF4-FFF2-40B4-BE49-F238E27FC236}">
                <a16:creationId xmlns:a16="http://schemas.microsoft.com/office/drawing/2014/main" id="{6E3F65ED-6310-47FC-AC52-63AF5E61C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79" y="2011386"/>
            <a:ext cx="7171241" cy="45117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231" name="Google Shape;231;p43"/>
          <p:cNvCxnSpPr>
            <a:cxnSpLocks/>
            <a:stCxn id="232" idx="0"/>
          </p:cNvCxnSpPr>
          <p:nvPr/>
        </p:nvCxnSpPr>
        <p:spPr>
          <a:xfrm flipV="1">
            <a:off x="2608925" y="4697225"/>
            <a:ext cx="95405" cy="921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3" name="Google Shape;233;p43"/>
          <p:cNvCxnSpPr>
            <a:cxnSpLocks/>
          </p:cNvCxnSpPr>
          <p:nvPr/>
        </p:nvCxnSpPr>
        <p:spPr>
          <a:xfrm flipH="1">
            <a:off x="7480491" y="1914072"/>
            <a:ext cx="172335" cy="379153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4" name="Google Shape;234;p43"/>
          <p:cNvSpPr txBox="1"/>
          <p:nvPr/>
        </p:nvSpPr>
        <p:spPr>
          <a:xfrm>
            <a:off x="5444197" y="6950"/>
            <a:ext cx="3699753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000"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</a:t>
            </a:r>
            <a:r>
              <a:rPr lang="en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5" name="Google Shape;235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3"/>
          <p:cNvSpPr/>
          <p:nvPr/>
        </p:nvSpPr>
        <p:spPr>
          <a:xfrm>
            <a:off x="132150" y="612600"/>
            <a:ext cx="901185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systém, který bude reprezentovat zvuk bouře</a:t>
            </a:r>
          </a:p>
        </p:txBody>
      </p:sp>
      <p:sp>
        <p:nvSpPr>
          <p:cNvPr id="237" name="Google Shape;237;p43"/>
          <p:cNvSpPr/>
          <p:nvPr/>
        </p:nvSpPr>
        <p:spPr>
          <a:xfrm>
            <a:off x="1699450" y="1860625"/>
            <a:ext cx="2337300" cy="865200"/>
          </a:xfrm>
          <a:prstGeom prst="wedgeRoundRectCallout">
            <a:avLst>
              <a:gd name="adj1" fmla="val -63463"/>
              <a:gd name="adj2" fmla="val 3988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Zapojte bloky následujícím způsobem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55075" y="2129685"/>
            <a:ext cx="1225842" cy="9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3"/>
          <p:cNvSpPr/>
          <p:nvPr/>
        </p:nvSpPr>
        <p:spPr>
          <a:xfrm>
            <a:off x="1823675" y="5618225"/>
            <a:ext cx="1570500" cy="4449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latin typeface="Montserrat"/>
                <a:ea typeface="Montserrat"/>
                <a:cs typeface="Montserrat"/>
                <a:sym typeface="Montserrat"/>
              </a:rPr>
              <a:t>Vypínač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43"/>
          <p:cNvSpPr/>
          <p:nvPr/>
        </p:nvSpPr>
        <p:spPr>
          <a:xfrm>
            <a:off x="2943525" y="6300713"/>
            <a:ext cx="1810200" cy="4449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Interval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43"/>
          <p:cNvSpPr/>
          <p:nvPr/>
        </p:nvSpPr>
        <p:spPr>
          <a:xfrm>
            <a:off x="4250499" y="5703425"/>
            <a:ext cx="1703097" cy="3762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latin typeface="Montserrat"/>
                <a:ea typeface="Montserrat"/>
                <a:cs typeface="Montserrat"/>
                <a:sym typeface="Montserrat"/>
              </a:rPr>
              <a:t>Počítadlo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43"/>
          <p:cNvSpPr/>
          <p:nvPr/>
        </p:nvSpPr>
        <p:spPr>
          <a:xfrm>
            <a:off x="6678537" y="1469172"/>
            <a:ext cx="2298600" cy="4449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Montserrat"/>
                <a:ea typeface="Montserrat"/>
                <a:cs typeface="Montserrat"/>
                <a:sym typeface="Montserrat"/>
              </a:rPr>
              <a:t>5 </a:t>
            </a:r>
            <a:r>
              <a:rPr lang="cs-CZ" sz="1600" b="1" dirty="0">
                <a:latin typeface="Montserrat"/>
                <a:ea typeface="Montserrat"/>
                <a:cs typeface="Montserrat"/>
                <a:sym typeface="Montserrat"/>
              </a:rPr>
              <a:t>Prahů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43"/>
          <p:cNvSpPr/>
          <p:nvPr/>
        </p:nvSpPr>
        <p:spPr>
          <a:xfrm>
            <a:off x="85038" y="5541600"/>
            <a:ext cx="1482199" cy="703800"/>
          </a:xfrm>
          <a:prstGeom prst="ellipse">
            <a:avLst/>
          </a:prstGeom>
          <a:solidFill>
            <a:srgbClr val="08D0C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latin typeface="Montserrat"/>
                <a:ea typeface="Montserrat"/>
                <a:cs typeface="Montserrat"/>
                <a:sym typeface="Montserrat"/>
              </a:rPr>
              <a:t>Stisk klávesy</a:t>
            </a:r>
            <a:endParaRPr sz="16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3" name="Google Shape;243;p43"/>
          <p:cNvCxnSpPr>
            <a:cxnSpLocks/>
          </p:cNvCxnSpPr>
          <p:nvPr/>
        </p:nvCxnSpPr>
        <p:spPr>
          <a:xfrm flipV="1">
            <a:off x="5182575" y="4697225"/>
            <a:ext cx="0" cy="1006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4" name="Google Shape;244;p43"/>
          <p:cNvCxnSpPr>
            <a:cxnSpLocks/>
            <a:stCxn id="242" idx="0"/>
          </p:cNvCxnSpPr>
          <p:nvPr/>
        </p:nvCxnSpPr>
        <p:spPr>
          <a:xfrm flipV="1">
            <a:off x="826138" y="4697225"/>
            <a:ext cx="696371" cy="844375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" name="Google Shape;245;p43"/>
          <p:cNvCxnSpPr>
            <a:cxnSpLocks/>
            <a:stCxn id="239" idx="0"/>
          </p:cNvCxnSpPr>
          <p:nvPr/>
        </p:nvCxnSpPr>
        <p:spPr>
          <a:xfrm flipV="1">
            <a:off x="3848625" y="4697225"/>
            <a:ext cx="112802" cy="1603488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6" name="Google Shape;246;p43"/>
          <p:cNvSpPr/>
          <p:nvPr/>
        </p:nvSpPr>
        <p:spPr>
          <a:xfrm>
            <a:off x="166863" y="1794450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Obsah obrázku text, mapa&#10;&#10;Popis byl vytvořen automaticky">
            <a:extLst>
              <a:ext uri="{FF2B5EF4-FFF2-40B4-BE49-F238E27FC236}">
                <a16:creationId xmlns:a16="http://schemas.microsoft.com/office/drawing/2014/main" id="{75E8E8D9-435F-4F07-85B8-F38FA5CB7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41" y="1848614"/>
            <a:ext cx="7293560" cy="45887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252" name="Google Shape;252;p44"/>
          <p:cNvCxnSpPr>
            <a:cxnSpLocks/>
          </p:cNvCxnSpPr>
          <p:nvPr/>
        </p:nvCxnSpPr>
        <p:spPr>
          <a:xfrm flipV="1">
            <a:off x="1805496" y="4641934"/>
            <a:ext cx="2314910" cy="914804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3" name="Google Shape;253;p44"/>
          <p:cNvCxnSpPr>
            <a:cxnSpLocks/>
          </p:cNvCxnSpPr>
          <p:nvPr/>
        </p:nvCxnSpPr>
        <p:spPr>
          <a:xfrm flipV="1">
            <a:off x="4766325" y="4611468"/>
            <a:ext cx="636411" cy="94527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4" name="Google Shape;254;p44"/>
          <p:cNvSpPr/>
          <p:nvPr/>
        </p:nvSpPr>
        <p:spPr>
          <a:xfrm>
            <a:off x="3551653" y="5437290"/>
            <a:ext cx="2474449" cy="10125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Restart Počítadla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nastavte na hodnotu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0–60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’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44"/>
          <p:cNvSpPr/>
          <p:nvPr/>
        </p:nvSpPr>
        <p:spPr>
          <a:xfrm>
            <a:off x="788140" y="5451390"/>
            <a:ext cx="2306475" cy="998400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Interval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nastavte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‘</a:t>
            </a:r>
            <a:r>
              <a:rPr lang="en" sz="1800" b="1" dirty="0">
                <a:latin typeface="Montserrat"/>
                <a:ea typeface="Montserrat"/>
                <a:cs typeface="Montserrat"/>
                <a:sym typeface="Montserrat"/>
              </a:rPr>
              <a:t>250 millise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kund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’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44"/>
          <p:cNvSpPr txBox="1"/>
          <p:nvPr/>
        </p:nvSpPr>
        <p:spPr>
          <a:xfrm>
            <a:off x="5542671" y="6950"/>
            <a:ext cx="3601279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000"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</a:t>
            </a:r>
            <a:r>
              <a:rPr lang="en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7" name="Google Shape;257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4"/>
          <p:cNvSpPr/>
          <p:nvPr/>
        </p:nvSpPr>
        <p:spPr>
          <a:xfrm>
            <a:off x="132150" y="612600"/>
            <a:ext cx="9124392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systém, který bude reprezentovat zvuk bouře</a:t>
            </a:r>
          </a:p>
        </p:txBody>
      </p:sp>
      <p:sp>
        <p:nvSpPr>
          <p:cNvPr id="259" name="Google Shape;259;p44"/>
          <p:cNvSpPr/>
          <p:nvPr/>
        </p:nvSpPr>
        <p:spPr>
          <a:xfrm>
            <a:off x="1341600" y="1785150"/>
            <a:ext cx="2484812" cy="962624"/>
          </a:xfrm>
          <a:prstGeom prst="wedgeRoundRectCallout">
            <a:avLst>
              <a:gd name="adj1" fmla="val -63463"/>
              <a:gd name="adj2" fmla="val 39884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Nastavte bloky následujícím způsobem: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0" name="Google Shape;26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24650" y="1936760"/>
            <a:ext cx="1225842" cy="96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4"/>
          <p:cNvSpPr/>
          <p:nvPr/>
        </p:nvSpPr>
        <p:spPr>
          <a:xfrm>
            <a:off x="269088" y="3033900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44"/>
          <p:cNvSpPr/>
          <p:nvPr/>
        </p:nvSpPr>
        <p:spPr>
          <a:xfrm>
            <a:off x="3602121" y="3793803"/>
            <a:ext cx="1045800" cy="818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4"/>
          <p:cNvSpPr/>
          <p:nvPr/>
        </p:nvSpPr>
        <p:spPr>
          <a:xfrm>
            <a:off x="4839346" y="3793803"/>
            <a:ext cx="1045800" cy="818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24753F36-2C5C-4ABC-BFC1-650F66BF5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43" y="1675140"/>
            <a:ext cx="8566114" cy="41815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8" name="Google Shape;268;p45"/>
          <p:cNvSpPr txBox="1"/>
          <p:nvPr/>
        </p:nvSpPr>
        <p:spPr>
          <a:xfrm>
            <a:off x="5486400" y="6950"/>
            <a:ext cx="365755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000"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</a:t>
            </a:r>
            <a:r>
              <a:rPr lang="en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9" name="Google Shape;26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5"/>
          <p:cNvSpPr/>
          <p:nvPr/>
        </p:nvSpPr>
        <p:spPr>
          <a:xfrm>
            <a:off x="132149" y="612600"/>
            <a:ext cx="9405745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systém, který bude reprezentovat zvuk bouře</a:t>
            </a:r>
          </a:p>
        </p:txBody>
      </p:sp>
      <p:sp>
        <p:nvSpPr>
          <p:cNvPr id="271" name="Google Shape;271;p45"/>
          <p:cNvSpPr/>
          <p:nvPr/>
        </p:nvSpPr>
        <p:spPr>
          <a:xfrm>
            <a:off x="1096989" y="5600609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" name="Google Shape;253;p44">
            <a:extLst>
              <a:ext uri="{FF2B5EF4-FFF2-40B4-BE49-F238E27FC236}">
                <a16:creationId xmlns:a16="http://schemas.microsoft.com/office/drawing/2014/main" id="{5CC9D691-3B7F-4CC7-9C8D-E2DBD9F904FC}"/>
              </a:ext>
            </a:extLst>
          </p:cNvPr>
          <p:cNvCxnSpPr>
            <a:cxnSpLocks/>
          </p:cNvCxnSpPr>
          <p:nvPr/>
        </p:nvCxnSpPr>
        <p:spPr>
          <a:xfrm flipV="1">
            <a:off x="4572000" y="5600609"/>
            <a:ext cx="3108961" cy="37816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9" name="Google Shape;279;p45"/>
          <p:cNvSpPr/>
          <p:nvPr/>
        </p:nvSpPr>
        <p:spPr>
          <a:xfrm>
            <a:off x="7680961" y="1831799"/>
            <a:ext cx="886264" cy="387968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5"/>
          <p:cNvSpPr/>
          <p:nvPr/>
        </p:nvSpPr>
        <p:spPr>
          <a:xfrm>
            <a:off x="1888421" y="5462402"/>
            <a:ext cx="2946600" cy="983449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Přidejte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5 Zvukových přehrávačů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ze záložky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Výstupy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alíř, hodiny&#10;&#10;Popis byl vytvořen automaticky">
            <a:extLst>
              <a:ext uri="{FF2B5EF4-FFF2-40B4-BE49-F238E27FC236}">
                <a16:creationId xmlns:a16="http://schemas.microsoft.com/office/drawing/2014/main" id="{85CE97E8-BCD8-4125-B009-0E65E5C9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81" y="2899169"/>
            <a:ext cx="2570543" cy="37742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84" name="Google Shape;284;p46"/>
          <p:cNvSpPr txBox="1"/>
          <p:nvPr/>
        </p:nvSpPr>
        <p:spPr>
          <a:xfrm>
            <a:off x="5542671" y="6950"/>
            <a:ext cx="3601279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000"/>
            </a:pPr>
            <a:r>
              <a:rPr lang="en" sz="30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cs-CZ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Pojďme to postavit</a:t>
            </a:r>
            <a:r>
              <a:rPr lang="en" sz="2500" b="1" dirty="0">
                <a:solidFill>
                  <a:srgbClr val="08D0C4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2500" b="1" dirty="0">
              <a:solidFill>
                <a:srgbClr val="08D0C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5" name="Google Shape;285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625" y="0"/>
            <a:ext cx="1256350" cy="63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6"/>
          <p:cNvSpPr/>
          <p:nvPr/>
        </p:nvSpPr>
        <p:spPr>
          <a:xfrm>
            <a:off x="132149" y="612600"/>
            <a:ext cx="8857105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cs-CZ" sz="3000" b="1" dirty="0">
                <a:latin typeface="Montserrat"/>
                <a:ea typeface="Montserrat"/>
                <a:cs typeface="Montserrat"/>
                <a:sym typeface="Montserrat"/>
              </a:rPr>
              <a:t>Vytvořte systém, který bude reprezentovat zvuk bouře</a:t>
            </a:r>
            <a:endParaRPr sz="3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7" name="Google Shape;287;p46"/>
          <p:cNvSpPr/>
          <p:nvPr/>
        </p:nvSpPr>
        <p:spPr>
          <a:xfrm>
            <a:off x="284538" y="1785150"/>
            <a:ext cx="512100" cy="512100"/>
          </a:xfrm>
          <a:prstGeom prst="ellipse">
            <a:avLst/>
          </a:prstGeom>
          <a:solidFill>
            <a:srgbClr val="FFCC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9" name="Google Shape;289;p46"/>
          <p:cNvCxnSpPr>
            <a:cxnSpLocks/>
            <a:stCxn id="290" idx="1"/>
          </p:cNvCxnSpPr>
          <p:nvPr/>
        </p:nvCxnSpPr>
        <p:spPr>
          <a:xfrm flipH="1">
            <a:off x="3856402" y="3330104"/>
            <a:ext cx="862797" cy="4034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0" name="Google Shape;290;p46"/>
          <p:cNvSpPr/>
          <p:nvPr/>
        </p:nvSpPr>
        <p:spPr>
          <a:xfrm>
            <a:off x="4719199" y="3064618"/>
            <a:ext cx="1601700" cy="530971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Déšť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46"/>
          <p:cNvSpPr/>
          <p:nvPr/>
        </p:nvSpPr>
        <p:spPr>
          <a:xfrm>
            <a:off x="4719199" y="3791533"/>
            <a:ext cx="1601700" cy="530971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Lijavec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46"/>
          <p:cNvSpPr/>
          <p:nvPr/>
        </p:nvSpPr>
        <p:spPr>
          <a:xfrm>
            <a:off x="4722338" y="5971328"/>
            <a:ext cx="1597893" cy="530972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Bouře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’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46"/>
          <p:cNvSpPr/>
          <p:nvPr/>
        </p:nvSpPr>
        <p:spPr>
          <a:xfrm>
            <a:off x="4723005" y="5248447"/>
            <a:ext cx="1597894" cy="530972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Hurikán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’</a:t>
            </a:r>
            <a:r>
              <a:rPr lang="en" sz="24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46"/>
          <p:cNvSpPr/>
          <p:nvPr/>
        </p:nvSpPr>
        <p:spPr>
          <a:xfrm>
            <a:off x="4719199" y="4520820"/>
            <a:ext cx="1601700" cy="530971"/>
          </a:xfrm>
          <a:prstGeom prst="roundRect">
            <a:avLst>
              <a:gd name="adj" fmla="val 16667"/>
            </a:avLst>
          </a:prstGeom>
          <a:solidFill>
            <a:srgbClr val="08D0C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Vítr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’</a:t>
            </a:r>
            <a:endParaRPr lang="cs-CZ" sz="2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46"/>
          <p:cNvSpPr/>
          <p:nvPr/>
        </p:nvSpPr>
        <p:spPr>
          <a:xfrm>
            <a:off x="1494000" y="1651650"/>
            <a:ext cx="2698399" cy="1194475"/>
          </a:xfrm>
          <a:prstGeom prst="wedgeRoundRectCallout">
            <a:avLst>
              <a:gd name="adj1" fmla="val -62179"/>
              <a:gd name="adj2" fmla="val 47899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V nastavení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Zvukových přehrávačů 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zvolte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...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1" name="Google Shape;30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20025" y="2338647"/>
            <a:ext cx="1225842" cy="96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46"/>
          <p:cNvCxnSpPr>
            <a:cxnSpLocks/>
            <a:stCxn id="296" idx="1"/>
          </p:cNvCxnSpPr>
          <p:nvPr/>
        </p:nvCxnSpPr>
        <p:spPr>
          <a:xfrm flipH="1" flipV="1">
            <a:off x="3856402" y="4036842"/>
            <a:ext cx="862797" cy="20177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3" name="Google Shape;303;p46"/>
          <p:cNvCxnSpPr>
            <a:cxnSpLocks/>
            <a:stCxn id="299" idx="1"/>
          </p:cNvCxnSpPr>
          <p:nvPr/>
        </p:nvCxnSpPr>
        <p:spPr>
          <a:xfrm flipH="1">
            <a:off x="3856402" y="4786306"/>
            <a:ext cx="862797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4" name="Google Shape;304;p46"/>
          <p:cNvCxnSpPr>
            <a:cxnSpLocks/>
            <a:stCxn id="298" idx="1"/>
          </p:cNvCxnSpPr>
          <p:nvPr/>
        </p:nvCxnSpPr>
        <p:spPr>
          <a:xfrm flipH="1">
            <a:off x="3856402" y="5513933"/>
            <a:ext cx="866603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5" name="Google Shape;305;p46"/>
          <p:cNvCxnSpPr>
            <a:cxnSpLocks/>
            <a:stCxn id="297" idx="1"/>
          </p:cNvCxnSpPr>
          <p:nvPr/>
        </p:nvCxnSpPr>
        <p:spPr>
          <a:xfrm flipH="1" flipV="1">
            <a:off x="3856402" y="6231390"/>
            <a:ext cx="865936" cy="5424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6" name="Google Shape;306;p46"/>
          <p:cNvSpPr/>
          <p:nvPr/>
        </p:nvSpPr>
        <p:spPr>
          <a:xfrm>
            <a:off x="6817789" y="3409515"/>
            <a:ext cx="1445100" cy="833100"/>
          </a:xfrm>
          <a:prstGeom prst="wedgeRoundRectCallout">
            <a:avLst>
              <a:gd name="adj1" fmla="val 36811"/>
              <a:gd name="adj2" fmla="val 88768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Otestujte systém</a:t>
            </a:r>
            <a:r>
              <a:rPr lang="en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7" name="Google Shape;30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3035" y="4314616"/>
            <a:ext cx="1060905" cy="8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300;p46">
            <a:extLst>
              <a:ext uri="{FF2B5EF4-FFF2-40B4-BE49-F238E27FC236}">
                <a16:creationId xmlns:a16="http://schemas.microsoft.com/office/drawing/2014/main" id="{61859A1C-3BCB-4D52-99D8-A3E4FC148B53}"/>
              </a:ext>
            </a:extLst>
          </p:cNvPr>
          <p:cNvSpPr/>
          <p:nvPr/>
        </p:nvSpPr>
        <p:spPr>
          <a:xfrm>
            <a:off x="4719199" y="1631012"/>
            <a:ext cx="1601032" cy="606600"/>
          </a:xfrm>
          <a:prstGeom prst="wedgeRoundRectCallout">
            <a:avLst>
              <a:gd name="adj1" fmla="val -81510"/>
              <a:gd name="adj2" fmla="val 50218"/>
              <a:gd name="adj3" fmla="val 0"/>
            </a:avLst>
          </a:prstGeom>
          <a:solidFill>
            <a:srgbClr val="FFCC6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Kategorie </a:t>
            </a:r>
            <a:r>
              <a:rPr lang="cs-CZ" sz="1800" b="1" dirty="0">
                <a:latin typeface="Montserrat"/>
                <a:ea typeface="Montserrat"/>
                <a:cs typeface="Montserrat"/>
                <a:sym typeface="Montserrat"/>
              </a:rPr>
              <a:t>Počasí</a:t>
            </a:r>
            <a:r>
              <a:rPr lang="cs-CZ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...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398</Words>
  <Application>Microsoft Office PowerPoint</Application>
  <PresentationFormat>Předvádění na obrazovce (4:3)</PresentationFormat>
  <Paragraphs>79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Times New Roman</vt:lpstr>
      <vt:lpstr>Montserrat</vt:lpstr>
      <vt:lpstr>Helvetica Neue</vt:lpstr>
      <vt:lpstr>Arial</vt:lpstr>
      <vt:lpstr>Simple Light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Jakub Novotný</cp:lastModifiedBy>
  <cp:revision>13</cp:revision>
  <dcterms:modified xsi:type="dcterms:W3CDTF">2020-03-16T14:44:56Z</dcterms:modified>
</cp:coreProperties>
</file>