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2" r:id="rId1"/>
    <p:sldMasterId id="2147483683" r:id="rId2"/>
    <p:sldMasterId id="2147483684" r:id="rId3"/>
  </p:sldMasterIdLst>
  <p:notesMasterIdLst>
    <p:notesMasterId r:id="rId28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518">
          <p15:clr>
            <a:srgbClr val="A4A3A4"/>
          </p15:clr>
        </p15:guide>
        <p15:guide id="2" pos="5242">
          <p15:clr>
            <a:srgbClr val="A4A3A4"/>
          </p15:clr>
        </p15:guide>
        <p15:guide id="3" orient="horz" pos="864">
          <p15:clr>
            <a:srgbClr val="A4A3A4"/>
          </p15:clr>
        </p15:guide>
        <p15:guide id="4" orient="horz" pos="40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8"/>
  </p:normalViewPr>
  <p:slideViewPr>
    <p:cSldViewPr snapToGrid="0">
      <p:cViewPr varScale="1">
        <p:scale>
          <a:sx n="117" d="100"/>
          <a:sy n="117" d="100"/>
        </p:scale>
        <p:origin x="1480" y="168"/>
      </p:cViewPr>
      <p:guideLst>
        <p:guide pos="518"/>
        <p:guide pos="5242"/>
        <p:guide orient="horz" pos="864"/>
        <p:guide orient="horz" pos="403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a96175e4a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" name="Google Shape;153;g3a96175e4a_0_6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4949a66d86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2" name="Google Shape;262;g4949a66d86_0_65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e0dc0f7d13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2" name="Google Shape;282;ge0dc0f7d13_1_0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4949a66d86_0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1" name="Google Shape;291;g4949a66d86_0_174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3a96175e4a_1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5" name="Google Shape;305;g3a96175e4a_1_81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4a2b9aeaed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4" name="Google Shape;314;g4a2b9aeaed_0_25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e0dc0f7d13_1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5" name="Google Shape;325;ge0dc0f7d13_1_57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4d20b4f9d1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3" name="Google Shape;333;g4d20b4f9d1_0_47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e0dc0f7d13_1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7" name="Google Shape;347;ge0dc0f7d13_1_113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4949a66d86_0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6" name="Google Shape;356;g4949a66d86_0_188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52649b2574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9" name="Google Shape;369;g52649b2574_0_103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52649b2574_0_15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350" tIns="81350" rIns="81350" bIns="813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g52649b2574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52649b2574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5" name="Google Shape;385;g52649b2574_0_118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49a10f08c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3" name="Google Shape;403;g49a10f08c1_0_0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4a2b9aeaed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2" name="Google Shape;412;g4a2b9aeaed_0_65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3a96175e4a_1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3" name="Google Shape;423;g3a96175e4a_1_96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4974d0e6cb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Google Shape;438;g4974d0e6cb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52649b2574_0_32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350" tIns="81350" rIns="81350" bIns="813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g52649b2574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52649b2574_0_2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350" tIns="81350" rIns="81350" bIns="813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g52649b2574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442457b76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6" name="Google Shape;206;g442457b76c_0_0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52649b2574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4" name="Google Shape;214;g52649b2574_0_67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3a96175e4a_0_31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350" tIns="81350" rIns="81350" bIns="813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g3a96175e4a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a96175e4a_1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4" name="Google Shape;244;g3a96175e4a_1_26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4a2b9aeaed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2" name="Google Shape;252;g4a2b9aeaed_0_2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457172" y="1604841"/>
            <a:ext cx="8228700" cy="39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body" idx="1"/>
          </p:nvPr>
        </p:nvSpPr>
        <p:spPr>
          <a:xfrm>
            <a:off x="457172" y="1604841"/>
            <a:ext cx="8228700" cy="39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7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Google Shape;65;p17"/>
          <p:cNvSpPr txBox="1">
            <a:spLocks noGrp="1"/>
          </p:cNvSpPr>
          <p:nvPr>
            <p:ph type="body" idx="1"/>
          </p:nvPr>
        </p:nvSpPr>
        <p:spPr>
          <a:xfrm>
            <a:off x="457172" y="1604841"/>
            <a:ext cx="4015500" cy="39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body" idx="2"/>
          </p:nvPr>
        </p:nvSpPr>
        <p:spPr>
          <a:xfrm>
            <a:off x="4673927" y="1604841"/>
            <a:ext cx="4015500" cy="39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8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9"/>
          <p:cNvSpPr txBox="1">
            <a:spLocks noGrp="1"/>
          </p:cNvSpPr>
          <p:nvPr>
            <p:ph type="subTitle" idx="1"/>
          </p:nvPr>
        </p:nvSpPr>
        <p:spPr>
          <a:xfrm>
            <a:off x="457172" y="273352"/>
            <a:ext cx="8228700" cy="53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0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body" idx="1"/>
          </p:nvPr>
        </p:nvSpPr>
        <p:spPr>
          <a:xfrm>
            <a:off x="457172" y="1604841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Google Shape;74;p20"/>
          <p:cNvSpPr txBox="1">
            <a:spLocks noGrp="1"/>
          </p:cNvSpPr>
          <p:nvPr>
            <p:ph type="body" idx="2"/>
          </p:nvPr>
        </p:nvSpPr>
        <p:spPr>
          <a:xfrm>
            <a:off x="457172" y="3682578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Google Shape;75;p20"/>
          <p:cNvSpPr txBox="1">
            <a:spLocks noGrp="1"/>
          </p:cNvSpPr>
          <p:nvPr>
            <p:ph type="body" idx="3"/>
          </p:nvPr>
        </p:nvSpPr>
        <p:spPr>
          <a:xfrm>
            <a:off x="4673927" y="1604841"/>
            <a:ext cx="4015500" cy="39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1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Google Shape;78;p21"/>
          <p:cNvSpPr txBox="1">
            <a:spLocks noGrp="1"/>
          </p:cNvSpPr>
          <p:nvPr>
            <p:ph type="body" idx="1"/>
          </p:nvPr>
        </p:nvSpPr>
        <p:spPr>
          <a:xfrm>
            <a:off x="457172" y="1604841"/>
            <a:ext cx="4015500" cy="39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Google Shape;79;p21"/>
          <p:cNvSpPr txBox="1">
            <a:spLocks noGrp="1"/>
          </p:cNvSpPr>
          <p:nvPr>
            <p:ph type="body" idx="2"/>
          </p:nvPr>
        </p:nvSpPr>
        <p:spPr>
          <a:xfrm>
            <a:off x="4673927" y="1604841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Google Shape;80;p21"/>
          <p:cNvSpPr txBox="1">
            <a:spLocks noGrp="1"/>
          </p:cNvSpPr>
          <p:nvPr>
            <p:ph type="body" idx="3"/>
          </p:nvPr>
        </p:nvSpPr>
        <p:spPr>
          <a:xfrm>
            <a:off x="4673927" y="3682578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2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body" idx="1"/>
          </p:nvPr>
        </p:nvSpPr>
        <p:spPr>
          <a:xfrm>
            <a:off x="457172" y="1604841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body" idx="2"/>
          </p:nvPr>
        </p:nvSpPr>
        <p:spPr>
          <a:xfrm>
            <a:off x="4673927" y="1604841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Google Shape;85;p22"/>
          <p:cNvSpPr txBox="1">
            <a:spLocks noGrp="1"/>
          </p:cNvSpPr>
          <p:nvPr>
            <p:ph type="body" idx="3"/>
          </p:nvPr>
        </p:nvSpPr>
        <p:spPr>
          <a:xfrm>
            <a:off x="457172" y="3682578"/>
            <a:ext cx="82287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3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body" idx="1"/>
          </p:nvPr>
        </p:nvSpPr>
        <p:spPr>
          <a:xfrm>
            <a:off x="457172" y="1604841"/>
            <a:ext cx="82287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body" idx="2"/>
          </p:nvPr>
        </p:nvSpPr>
        <p:spPr>
          <a:xfrm>
            <a:off x="457172" y="3682578"/>
            <a:ext cx="82287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body" idx="1"/>
          </p:nvPr>
        </p:nvSpPr>
        <p:spPr>
          <a:xfrm>
            <a:off x="457172" y="1604841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body" idx="2"/>
          </p:nvPr>
        </p:nvSpPr>
        <p:spPr>
          <a:xfrm>
            <a:off x="4673927" y="1604841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body" idx="3"/>
          </p:nvPr>
        </p:nvSpPr>
        <p:spPr>
          <a:xfrm>
            <a:off x="4673927" y="3682578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5" name="Google Shape;95;p24"/>
          <p:cNvSpPr txBox="1">
            <a:spLocks noGrp="1"/>
          </p:cNvSpPr>
          <p:nvPr>
            <p:ph type="body" idx="4"/>
          </p:nvPr>
        </p:nvSpPr>
        <p:spPr>
          <a:xfrm>
            <a:off x="457172" y="3682578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5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8" name="Google Shape;98;p25"/>
          <p:cNvSpPr txBox="1">
            <a:spLocks noGrp="1"/>
          </p:cNvSpPr>
          <p:nvPr>
            <p:ph type="body" idx="1"/>
          </p:nvPr>
        </p:nvSpPr>
        <p:spPr>
          <a:xfrm>
            <a:off x="457172" y="1604841"/>
            <a:ext cx="8228700" cy="39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9" name="Google Shape;99;p25"/>
          <p:cNvSpPr txBox="1">
            <a:spLocks noGrp="1"/>
          </p:cNvSpPr>
          <p:nvPr>
            <p:ph type="body" idx="2"/>
          </p:nvPr>
        </p:nvSpPr>
        <p:spPr>
          <a:xfrm>
            <a:off x="457172" y="1604841"/>
            <a:ext cx="8228700" cy="39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0" name="Google Shape;100;p25"/>
          <p:cNvSpPr/>
          <p:nvPr/>
        </p:nvSpPr>
        <p:spPr>
          <a:xfrm>
            <a:off x="457172" y="1604841"/>
            <a:ext cx="8228700" cy="39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5"/>
          <p:cNvSpPr/>
          <p:nvPr/>
        </p:nvSpPr>
        <p:spPr>
          <a:xfrm>
            <a:off x="457172" y="1604841"/>
            <a:ext cx="8228700" cy="39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7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0" name="Google Shape;110;p27"/>
          <p:cNvSpPr txBox="1">
            <a:spLocks noGrp="1"/>
          </p:cNvSpPr>
          <p:nvPr>
            <p:ph type="subTitle" idx="1"/>
          </p:nvPr>
        </p:nvSpPr>
        <p:spPr>
          <a:xfrm>
            <a:off x="457172" y="1604841"/>
            <a:ext cx="8228700" cy="39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9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4" name="Google Shape;114;p29"/>
          <p:cNvSpPr txBox="1">
            <a:spLocks noGrp="1"/>
          </p:cNvSpPr>
          <p:nvPr>
            <p:ph type="body" idx="1"/>
          </p:nvPr>
        </p:nvSpPr>
        <p:spPr>
          <a:xfrm>
            <a:off x="457172" y="1604841"/>
            <a:ext cx="4015500" cy="39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5" name="Google Shape;115;p29"/>
          <p:cNvSpPr txBox="1">
            <a:spLocks noGrp="1"/>
          </p:cNvSpPr>
          <p:nvPr>
            <p:ph type="body" idx="2"/>
          </p:nvPr>
        </p:nvSpPr>
        <p:spPr>
          <a:xfrm>
            <a:off x="4673927" y="1604841"/>
            <a:ext cx="4015500" cy="39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0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1"/>
          <p:cNvSpPr txBox="1">
            <a:spLocks noGrp="1"/>
          </p:cNvSpPr>
          <p:nvPr>
            <p:ph type="subTitle" idx="1"/>
          </p:nvPr>
        </p:nvSpPr>
        <p:spPr>
          <a:xfrm>
            <a:off x="457172" y="273352"/>
            <a:ext cx="8228700" cy="53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2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2" name="Google Shape;122;p32"/>
          <p:cNvSpPr txBox="1">
            <a:spLocks noGrp="1"/>
          </p:cNvSpPr>
          <p:nvPr>
            <p:ph type="body" idx="1"/>
          </p:nvPr>
        </p:nvSpPr>
        <p:spPr>
          <a:xfrm>
            <a:off x="457172" y="1604841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3" name="Google Shape;123;p32"/>
          <p:cNvSpPr txBox="1">
            <a:spLocks noGrp="1"/>
          </p:cNvSpPr>
          <p:nvPr>
            <p:ph type="body" idx="2"/>
          </p:nvPr>
        </p:nvSpPr>
        <p:spPr>
          <a:xfrm>
            <a:off x="457172" y="3682578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4" name="Google Shape;124;p32"/>
          <p:cNvSpPr txBox="1">
            <a:spLocks noGrp="1"/>
          </p:cNvSpPr>
          <p:nvPr>
            <p:ph type="body" idx="3"/>
          </p:nvPr>
        </p:nvSpPr>
        <p:spPr>
          <a:xfrm>
            <a:off x="4673927" y="1604841"/>
            <a:ext cx="4015500" cy="39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3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7" name="Google Shape;127;p33"/>
          <p:cNvSpPr txBox="1">
            <a:spLocks noGrp="1"/>
          </p:cNvSpPr>
          <p:nvPr>
            <p:ph type="body" idx="1"/>
          </p:nvPr>
        </p:nvSpPr>
        <p:spPr>
          <a:xfrm>
            <a:off x="457172" y="1604841"/>
            <a:ext cx="4015500" cy="39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8" name="Google Shape;128;p33"/>
          <p:cNvSpPr txBox="1">
            <a:spLocks noGrp="1"/>
          </p:cNvSpPr>
          <p:nvPr>
            <p:ph type="body" idx="2"/>
          </p:nvPr>
        </p:nvSpPr>
        <p:spPr>
          <a:xfrm>
            <a:off x="4673927" y="1604841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9" name="Google Shape;129;p33"/>
          <p:cNvSpPr txBox="1">
            <a:spLocks noGrp="1"/>
          </p:cNvSpPr>
          <p:nvPr>
            <p:ph type="body" idx="3"/>
          </p:nvPr>
        </p:nvSpPr>
        <p:spPr>
          <a:xfrm>
            <a:off x="4673927" y="3682578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4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2" name="Google Shape;132;p34"/>
          <p:cNvSpPr txBox="1">
            <a:spLocks noGrp="1"/>
          </p:cNvSpPr>
          <p:nvPr>
            <p:ph type="body" idx="1"/>
          </p:nvPr>
        </p:nvSpPr>
        <p:spPr>
          <a:xfrm>
            <a:off x="457172" y="1604841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3" name="Google Shape;133;p34"/>
          <p:cNvSpPr txBox="1">
            <a:spLocks noGrp="1"/>
          </p:cNvSpPr>
          <p:nvPr>
            <p:ph type="body" idx="2"/>
          </p:nvPr>
        </p:nvSpPr>
        <p:spPr>
          <a:xfrm>
            <a:off x="4673927" y="1604841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4" name="Google Shape;134;p34"/>
          <p:cNvSpPr txBox="1">
            <a:spLocks noGrp="1"/>
          </p:cNvSpPr>
          <p:nvPr>
            <p:ph type="body" idx="3"/>
          </p:nvPr>
        </p:nvSpPr>
        <p:spPr>
          <a:xfrm>
            <a:off x="457172" y="3682578"/>
            <a:ext cx="82287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5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7" name="Google Shape;137;p35"/>
          <p:cNvSpPr txBox="1">
            <a:spLocks noGrp="1"/>
          </p:cNvSpPr>
          <p:nvPr>
            <p:ph type="body" idx="1"/>
          </p:nvPr>
        </p:nvSpPr>
        <p:spPr>
          <a:xfrm>
            <a:off x="457172" y="1604841"/>
            <a:ext cx="82287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8" name="Google Shape;138;p35"/>
          <p:cNvSpPr txBox="1">
            <a:spLocks noGrp="1"/>
          </p:cNvSpPr>
          <p:nvPr>
            <p:ph type="body" idx="2"/>
          </p:nvPr>
        </p:nvSpPr>
        <p:spPr>
          <a:xfrm>
            <a:off x="457172" y="3682578"/>
            <a:ext cx="82287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6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1" name="Google Shape;141;p36"/>
          <p:cNvSpPr txBox="1">
            <a:spLocks noGrp="1"/>
          </p:cNvSpPr>
          <p:nvPr>
            <p:ph type="body" idx="1"/>
          </p:nvPr>
        </p:nvSpPr>
        <p:spPr>
          <a:xfrm>
            <a:off x="457172" y="1604841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2" name="Google Shape;142;p36"/>
          <p:cNvSpPr txBox="1">
            <a:spLocks noGrp="1"/>
          </p:cNvSpPr>
          <p:nvPr>
            <p:ph type="body" idx="2"/>
          </p:nvPr>
        </p:nvSpPr>
        <p:spPr>
          <a:xfrm>
            <a:off x="4673927" y="1604841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3" name="Google Shape;143;p36"/>
          <p:cNvSpPr txBox="1">
            <a:spLocks noGrp="1"/>
          </p:cNvSpPr>
          <p:nvPr>
            <p:ph type="body" idx="3"/>
          </p:nvPr>
        </p:nvSpPr>
        <p:spPr>
          <a:xfrm>
            <a:off x="4673927" y="3682578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4" name="Google Shape;144;p36"/>
          <p:cNvSpPr txBox="1">
            <a:spLocks noGrp="1"/>
          </p:cNvSpPr>
          <p:nvPr>
            <p:ph type="body" idx="4"/>
          </p:nvPr>
        </p:nvSpPr>
        <p:spPr>
          <a:xfrm>
            <a:off x="457172" y="3682578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7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7" name="Google Shape;147;p37"/>
          <p:cNvSpPr txBox="1">
            <a:spLocks noGrp="1"/>
          </p:cNvSpPr>
          <p:nvPr>
            <p:ph type="body" idx="1"/>
          </p:nvPr>
        </p:nvSpPr>
        <p:spPr>
          <a:xfrm>
            <a:off x="457172" y="1604841"/>
            <a:ext cx="8228700" cy="39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8" name="Google Shape;148;p37"/>
          <p:cNvSpPr txBox="1">
            <a:spLocks noGrp="1"/>
          </p:cNvSpPr>
          <p:nvPr>
            <p:ph type="body" idx="2"/>
          </p:nvPr>
        </p:nvSpPr>
        <p:spPr>
          <a:xfrm>
            <a:off x="457172" y="1604841"/>
            <a:ext cx="8228700" cy="39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9" name="Google Shape;149;p37"/>
          <p:cNvSpPr/>
          <p:nvPr/>
        </p:nvSpPr>
        <p:spPr>
          <a:xfrm>
            <a:off x="457172" y="1604841"/>
            <a:ext cx="8228700" cy="39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37"/>
          <p:cNvSpPr/>
          <p:nvPr/>
        </p:nvSpPr>
        <p:spPr>
          <a:xfrm>
            <a:off x="457172" y="1604841"/>
            <a:ext cx="8228700" cy="39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DFDFD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457172" y="1604841"/>
            <a:ext cx="8228700" cy="39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457172" y="6247907"/>
            <a:ext cx="2130000" cy="4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127054" y="6247907"/>
            <a:ext cx="2898000" cy="4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555842" y="6247907"/>
            <a:ext cx="2130000" cy="4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6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" name="Google Shape;104;p26"/>
          <p:cNvSpPr txBox="1">
            <a:spLocks noGrp="1"/>
          </p:cNvSpPr>
          <p:nvPr>
            <p:ph type="body" idx="1"/>
          </p:nvPr>
        </p:nvSpPr>
        <p:spPr>
          <a:xfrm>
            <a:off x="457172" y="1604841"/>
            <a:ext cx="8228700" cy="39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5" name="Google Shape;105;p26"/>
          <p:cNvSpPr txBox="1">
            <a:spLocks noGrp="1"/>
          </p:cNvSpPr>
          <p:nvPr>
            <p:ph type="dt" idx="10"/>
          </p:nvPr>
        </p:nvSpPr>
        <p:spPr>
          <a:xfrm>
            <a:off x="457172" y="6247907"/>
            <a:ext cx="21303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6" name="Google Shape;106;p26"/>
          <p:cNvSpPr txBox="1">
            <a:spLocks noGrp="1"/>
          </p:cNvSpPr>
          <p:nvPr>
            <p:ph type="ftr" idx="11"/>
          </p:nvPr>
        </p:nvSpPr>
        <p:spPr>
          <a:xfrm>
            <a:off x="3127054" y="6247907"/>
            <a:ext cx="28980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7" name="Google Shape;107;p26"/>
          <p:cNvSpPr txBox="1">
            <a:spLocks noGrp="1"/>
          </p:cNvSpPr>
          <p:nvPr>
            <p:ph type="sldNum" idx="12"/>
          </p:nvPr>
        </p:nvSpPr>
        <p:spPr>
          <a:xfrm>
            <a:off x="6555842" y="6247907"/>
            <a:ext cx="21303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1.png"/><Relationship Id="rId5" Type="http://schemas.openxmlformats.org/officeDocument/2006/relationships/image" Target="../media/image27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1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8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99E1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38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0975" y="-12"/>
            <a:ext cx="2281044" cy="114498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38"/>
          <p:cNvSpPr txBox="1"/>
          <p:nvPr/>
        </p:nvSpPr>
        <p:spPr>
          <a:xfrm>
            <a:off x="423300" y="4357500"/>
            <a:ext cx="7671000" cy="19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6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Autonomní řízení</a:t>
            </a:r>
            <a:endParaRPr sz="6000" b="1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7" name="Google Shape;157;p38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4600" y="1497575"/>
            <a:ext cx="3347025" cy="2597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0100002" name="ODT_ATTR_LBL_LOGO">
            <a:extLst>
              <a:ext uri="{FF2B5EF4-FFF2-40B4-BE49-F238E27FC236}">
                <a16:creationId xmlns:a16="http://schemas.microsoft.com/office/drawing/2014/main" id="{B066AC4A-9A1C-4C10-800A-DAF9F2764385}"/>
              </a:ext>
            </a:extLst>
          </p:cNvPr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000"/>
            <a:ext cx="316230" cy="17970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99E1"/>
        </a:solidFill>
        <a:effectLst/>
      </p:bgPr>
    </p:bg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Google Shape;264;p47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600" y="2096450"/>
            <a:ext cx="4830300" cy="348380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65" name="Google Shape;265;p47"/>
          <p:cNvSpPr txBox="1"/>
          <p:nvPr/>
        </p:nvSpPr>
        <p:spPr>
          <a:xfrm>
            <a:off x="206600" y="1026625"/>
            <a:ext cx="8210700" cy="9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Vytvořte „auto“, které se pohybuje podle úrovně osvětlení</a:t>
            </a:r>
            <a:endParaRPr sz="3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6" name="Google Shape;266;p47"/>
          <p:cNvSpPr txBox="1"/>
          <p:nvPr/>
        </p:nvSpPr>
        <p:spPr>
          <a:xfrm>
            <a:off x="5557500" y="338750"/>
            <a:ext cx="3586500" cy="699900"/>
          </a:xfrm>
          <a:prstGeom prst="rect">
            <a:avLst/>
          </a:prstGeom>
          <a:solidFill>
            <a:srgbClr val="08D0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Pojďme</a:t>
            </a:r>
            <a:r>
              <a:rPr lang="en" sz="3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s-CZ" sz="30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lang="en" sz="30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tavět!</a:t>
            </a:r>
            <a:r>
              <a:rPr lang="en" sz="3000" b="1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3000" b="1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67" name="Google Shape;267;p47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422000" cy="713775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47"/>
          <p:cNvSpPr/>
          <p:nvPr/>
        </p:nvSpPr>
        <p:spPr>
          <a:xfrm>
            <a:off x="2144600" y="5443825"/>
            <a:ext cx="2350500" cy="972300"/>
          </a:xfrm>
          <a:prstGeom prst="roundRect">
            <a:avLst>
              <a:gd name="adj" fmla="val 16667"/>
            </a:avLst>
          </a:prstGeom>
          <a:solidFill>
            <a:srgbClr val="08D0C4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latin typeface="Montserrat"/>
                <a:ea typeface="Montserrat"/>
                <a:cs typeface="Montserrat"/>
                <a:sym typeface="Montserrat"/>
              </a:rPr>
              <a:t>Filtr:</a:t>
            </a:r>
            <a:endParaRPr sz="18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Montserrat"/>
                <a:ea typeface="Montserrat"/>
                <a:cs typeface="Montserrat"/>
                <a:sym typeface="Montserrat"/>
              </a:rPr>
              <a:t>Experimentujte s </a:t>
            </a:r>
            <a:r>
              <a:rPr lang="cs-CZ" sz="1800" dirty="0" err="1">
                <a:latin typeface="Montserrat"/>
                <a:ea typeface="Montserrat"/>
                <a:cs typeface="Montserrat"/>
                <a:sym typeface="Montserrat"/>
              </a:rPr>
              <a:t>roz</a:t>
            </a:r>
            <a:r>
              <a:rPr lang="en" sz="1800" dirty="0">
                <a:latin typeface="Montserrat"/>
                <a:ea typeface="Montserrat"/>
                <a:cs typeface="Montserrat"/>
                <a:sym typeface="Montserrat"/>
              </a:rPr>
              <a:t>sahem</a:t>
            </a:r>
            <a:r>
              <a:rPr lang="en" sz="1800" b="1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8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69" name="Google Shape;269;p47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8975" y="2110475"/>
            <a:ext cx="2851000" cy="285100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270" name="Google Shape;270;p47"/>
          <p:cNvCxnSpPr>
            <a:stCxn id="268" idx="0"/>
            <a:endCxn id="271" idx="2"/>
          </p:cNvCxnSpPr>
          <p:nvPr/>
        </p:nvCxnSpPr>
        <p:spPr>
          <a:xfrm rot="10800000">
            <a:off x="2949950" y="4029325"/>
            <a:ext cx="369900" cy="14145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71" name="Google Shape;271;p47"/>
          <p:cNvSpPr/>
          <p:nvPr/>
        </p:nvSpPr>
        <p:spPr>
          <a:xfrm>
            <a:off x="2580350" y="3315650"/>
            <a:ext cx="739500" cy="71370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47"/>
          <p:cNvSpPr/>
          <p:nvPr/>
        </p:nvSpPr>
        <p:spPr>
          <a:xfrm>
            <a:off x="5152925" y="5651975"/>
            <a:ext cx="2350500" cy="445200"/>
          </a:xfrm>
          <a:prstGeom prst="ellipse">
            <a:avLst/>
          </a:prstGeom>
          <a:solidFill>
            <a:srgbClr val="08D0C4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Montserrat"/>
                <a:ea typeface="Montserrat"/>
                <a:cs typeface="Montserrat"/>
                <a:sym typeface="Montserrat"/>
              </a:rPr>
              <a:t>DC motory </a:t>
            </a:r>
            <a:endParaRPr sz="1800" b="1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73" name="Google Shape;273;p47"/>
          <p:cNvCxnSpPr>
            <a:stCxn id="272" idx="0"/>
            <a:endCxn id="274" idx="2"/>
          </p:cNvCxnSpPr>
          <p:nvPr/>
        </p:nvCxnSpPr>
        <p:spPr>
          <a:xfrm rot="10800000">
            <a:off x="4565675" y="5306375"/>
            <a:ext cx="1762500" cy="3456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74" name="Google Shape;274;p47"/>
          <p:cNvSpPr/>
          <p:nvPr/>
        </p:nvSpPr>
        <p:spPr>
          <a:xfrm>
            <a:off x="4035690" y="2618194"/>
            <a:ext cx="1059900" cy="268830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75" name="Google Shape;275;p47"/>
          <p:cNvCxnSpPr>
            <a:stCxn id="272" idx="0"/>
          </p:cNvCxnSpPr>
          <p:nvPr/>
        </p:nvCxnSpPr>
        <p:spPr>
          <a:xfrm rot="10800000" flipH="1">
            <a:off x="6328175" y="4068275"/>
            <a:ext cx="735600" cy="15837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76" name="Google Shape;276;p47"/>
          <p:cNvSpPr/>
          <p:nvPr/>
        </p:nvSpPr>
        <p:spPr>
          <a:xfrm>
            <a:off x="7192050" y="5955600"/>
            <a:ext cx="1880400" cy="445200"/>
          </a:xfrm>
          <a:prstGeom prst="ellipse">
            <a:avLst/>
          </a:prstGeom>
          <a:solidFill>
            <a:srgbClr val="08D0C4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Montserrat"/>
                <a:ea typeface="Montserrat"/>
                <a:cs typeface="Montserrat"/>
                <a:sym typeface="Montserrat"/>
              </a:rPr>
              <a:t>Kola </a:t>
            </a:r>
            <a:endParaRPr sz="1800" b="1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77" name="Google Shape;277;p47"/>
          <p:cNvCxnSpPr>
            <a:stCxn id="276" idx="0"/>
          </p:cNvCxnSpPr>
          <p:nvPr/>
        </p:nvCxnSpPr>
        <p:spPr>
          <a:xfrm rot="10800000">
            <a:off x="7859550" y="4426200"/>
            <a:ext cx="272700" cy="15294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78" name="Google Shape;278;p47"/>
          <p:cNvSpPr/>
          <p:nvPr/>
        </p:nvSpPr>
        <p:spPr>
          <a:xfrm>
            <a:off x="130400" y="4632800"/>
            <a:ext cx="1795200" cy="1313100"/>
          </a:xfrm>
          <a:prstGeom prst="wedgeRoundRectCallout">
            <a:avLst>
              <a:gd name="adj1" fmla="val 5264"/>
              <a:gd name="adj2" fmla="val 63845"/>
              <a:gd name="adj3" fmla="val 0"/>
            </a:avLst>
          </a:prstGeom>
          <a:solidFill>
            <a:srgbClr val="FFCC66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Jak to ovlivňuj</a:t>
            </a:r>
            <a:r>
              <a:rPr lang="cs-CZ" sz="18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r>
              <a:rPr lang="en" sz="18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úrov</a:t>
            </a:r>
            <a:r>
              <a:rPr lang="cs-CZ" sz="1800" b="1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eň</a:t>
            </a:r>
            <a:r>
              <a:rPr lang="en" sz="18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okolního světla?</a:t>
            </a:r>
            <a:endParaRPr sz="18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79" name="Google Shape;279;p47"/>
          <p:cNvPicPr preferRelativeResize="0"/>
          <p:nvPr/>
        </p:nvPicPr>
        <p:blipFill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23161" y="5914612"/>
            <a:ext cx="1238275" cy="97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99E1"/>
        </a:solid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48"/>
          <p:cNvSpPr txBox="1"/>
          <p:nvPr/>
        </p:nvSpPr>
        <p:spPr>
          <a:xfrm>
            <a:off x="5557500" y="338750"/>
            <a:ext cx="3586500" cy="699900"/>
          </a:xfrm>
          <a:prstGeom prst="rect">
            <a:avLst/>
          </a:prstGeom>
          <a:solidFill>
            <a:srgbClr val="08D0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0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Výzva</a:t>
            </a:r>
            <a:r>
              <a:rPr lang="en" sz="30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1</a:t>
            </a:r>
            <a:endParaRPr sz="30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5" name="Google Shape;285;p48"/>
          <p:cNvSpPr txBox="1"/>
          <p:nvPr/>
        </p:nvSpPr>
        <p:spPr>
          <a:xfrm>
            <a:off x="616375" y="1447800"/>
            <a:ext cx="8158500" cy="11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" sz="3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Povolte „autu“, aby automaticky měnilo směr.</a:t>
            </a:r>
            <a:endParaRPr sz="30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86" name="Google Shape;286;p48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422000" cy="71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48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4026925"/>
            <a:ext cx="2884150" cy="2678674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48"/>
          <p:cNvSpPr/>
          <p:nvPr/>
        </p:nvSpPr>
        <p:spPr>
          <a:xfrm>
            <a:off x="2586975" y="2633700"/>
            <a:ext cx="5587800" cy="2209200"/>
          </a:xfrm>
          <a:prstGeom prst="wedgeRoundRectCallout">
            <a:avLst>
              <a:gd name="adj1" fmla="val -46284"/>
              <a:gd name="adj2" fmla="val 63513"/>
              <a:gd name="adj3" fmla="val 0"/>
            </a:avLst>
          </a:prstGeom>
          <a:solidFill>
            <a:srgbClr val="FFCC66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431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Montserrat"/>
              <a:buChar char="●"/>
            </a:pPr>
            <a:r>
              <a:rPr lang="en" sz="2300" b="1" dirty="0">
                <a:latin typeface="Montserrat"/>
                <a:ea typeface="Montserrat"/>
                <a:cs typeface="Montserrat"/>
                <a:sym typeface="Montserrat"/>
              </a:rPr>
              <a:t>Jaké typy vstupů mohou pomoci s automatizací?</a:t>
            </a:r>
            <a:endParaRPr sz="23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431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Montserrat"/>
              <a:buChar char="●"/>
            </a:pPr>
            <a:r>
              <a:rPr lang="en" sz="2300" b="1" dirty="0">
                <a:latin typeface="Montserrat"/>
                <a:ea typeface="Montserrat"/>
                <a:cs typeface="Montserrat"/>
                <a:sym typeface="Montserrat"/>
              </a:rPr>
              <a:t>Jaké chování by mohlo autu pomoci změnit směr?</a:t>
            </a:r>
            <a:endParaRPr sz="10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99E1"/>
        </a:solidFill>
        <a:effectLst/>
      </p:bgPr>
    </p:bg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Google Shape;293;p49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275" y="2149188"/>
            <a:ext cx="7567150" cy="364965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94" name="Google Shape;294;p49"/>
          <p:cNvSpPr txBox="1"/>
          <p:nvPr/>
        </p:nvSpPr>
        <p:spPr>
          <a:xfrm>
            <a:off x="268450" y="1091275"/>
            <a:ext cx="8158500" cy="9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3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Povolte „autu“, aby automaticky měnilo směr.</a:t>
            </a:r>
            <a:endParaRPr sz="30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3000" b="1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5" name="Google Shape;295;p49"/>
          <p:cNvSpPr txBox="1"/>
          <p:nvPr/>
        </p:nvSpPr>
        <p:spPr>
          <a:xfrm>
            <a:off x="5557500" y="338750"/>
            <a:ext cx="3586500" cy="699900"/>
          </a:xfrm>
          <a:prstGeom prst="rect">
            <a:avLst/>
          </a:prstGeom>
          <a:solidFill>
            <a:srgbClr val="08D0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0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Výzva</a:t>
            </a:r>
            <a:r>
              <a:rPr lang="en" sz="30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1</a:t>
            </a:r>
            <a:endParaRPr sz="30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96" name="Google Shape;296;p49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422000" cy="713775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49"/>
          <p:cNvSpPr/>
          <p:nvPr/>
        </p:nvSpPr>
        <p:spPr>
          <a:xfrm>
            <a:off x="1537325" y="5363700"/>
            <a:ext cx="2402700" cy="971700"/>
          </a:xfrm>
          <a:prstGeom prst="roundRect">
            <a:avLst>
              <a:gd name="adj" fmla="val 16667"/>
            </a:avLst>
          </a:prstGeom>
          <a:solidFill>
            <a:srgbClr val="08D0C4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Filtr:</a:t>
            </a:r>
            <a:endParaRPr sz="18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Nastavte vhodný rozsah </a:t>
            </a:r>
            <a:endParaRPr sz="1800" dirty="0"/>
          </a:p>
        </p:txBody>
      </p:sp>
      <p:cxnSp>
        <p:nvCxnSpPr>
          <p:cNvPr id="298" name="Google Shape;298;p49"/>
          <p:cNvCxnSpPr>
            <a:stCxn id="299" idx="0"/>
            <a:endCxn id="300" idx="2"/>
          </p:cNvCxnSpPr>
          <p:nvPr/>
        </p:nvCxnSpPr>
        <p:spPr>
          <a:xfrm rot="10800000">
            <a:off x="5051275" y="5194450"/>
            <a:ext cx="275700" cy="6906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99" name="Google Shape;299;p49"/>
          <p:cNvSpPr/>
          <p:nvPr/>
        </p:nvSpPr>
        <p:spPr>
          <a:xfrm>
            <a:off x="4358575" y="5885050"/>
            <a:ext cx="1936800" cy="718800"/>
          </a:xfrm>
          <a:prstGeom prst="ellipse">
            <a:avLst/>
          </a:prstGeom>
          <a:solidFill>
            <a:srgbClr val="08D0C4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 dirty="0">
                <a:latin typeface="Montserrat"/>
                <a:ea typeface="Montserrat"/>
                <a:cs typeface="Montserrat"/>
                <a:sym typeface="Montserrat"/>
              </a:rPr>
              <a:t>Změna směru</a:t>
            </a:r>
            <a:endParaRPr sz="20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01" name="Google Shape;301;p49"/>
          <p:cNvCxnSpPr>
            <a:stCxn id="297" idx="0"/>
            <a:endCxn id="302" idx="2"/>
          </p:cNvCxnSpPr>
          <p:nvPr/>
        </p:nvCxnSpPr>
        <p:spPr>
          <a:xfrm rot="10800000" flipH="1">
            <a:off x="2738675" y="4575300"/>
            <a:ext cx="434100" cy="7884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00" name="Google Shape;300;p49"/>
          <p:cNvSpPr/>
          <p:nvPr/>
        </p:nvSpPr>
        <p:spPr>
          <a:xfrm>
            <a:off x="4681400" y="4480875"/>
            <a:ext cx="739500" cy="71370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49"/>
          <p:cNvSpPr/>
          <p:nvPr/>
        </p:nvSpPr>
        <p:spPr>
          <a:xfrm>
            <a:off x="2802950" y="3861600"/>
            <a:ext cx="739500" cy="71370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99E1"/>
        </a:solidFill>
        <a:effectLst/>
      </p:bgPr>
    </p:bg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50"/>
          <p:cNvSpPr txBox="1"/>
          <p:nvPr/>
        </p:nvSpPr>
        <p:spPr>
          <a:xfrm>
            <a:off x="3530600" y="338750"/>
            <a:ext cx="5613600" cy="699900"/>
          </a:xfrm>
          <a:prstGeom prst="rect">
            <a:avLst/>
          </a:prstGeom>
          <a:solidFill>
            <a:srgbClr val="08D0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Kontrol</a:t>
            </a:r>
            <a:r>
              <a:rPr lang="cs-CZ" sz="30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r>
              <a:rPr lang="en" sz="30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porozumění</a:t>
            </a:r>
            <a:endParaRPr sz="30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08" name="Google Shape;308;p50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422000" cy="71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50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179824" y="266225"/>
            <a:ext cx="1350766" cy="875025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50"/>
          <p:cNvSpPr/>
          <p:nvPr/>
        </p:nvSpPr>
        <p:spPr>
          <a:xfrm>
            <a:off x="370850" y="1316750"/>
            <a:ext cx="7878300" cy="2438400"/>
          </a:xfrm>
          <a:prstGeom prst="roundRect">
            <a:avLst>
              <a:gd name="adj" fmla="val 10125"/>
            </a:avLst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Montserrat"/>
              <a:buAutoNum type="arabicPeriod"/>
            </a:pPr>
            <a:r>
              <a:rPr lang="en" sz="2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V jakém pořadí putují zprávy v systému?</a:t>
            </a:r>
            <a:endParaRPr sz="2500" b="1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Montserrat"/>
              <a:buAutoNum type="alphaLcPeriod"/>
            </a:pPr>
            <a:r>
              <a:rPr lang="en" sz="2000">
                <a:latin typeface="Montserrat"/>
                <a:ea typeface="Montserrat"/>
                <a:cs typeface="Montserrat"/>
                <a:sym typeface="Montserrat"/>
              </a:rPr>
              <a:t>Světelný senzor </a:t>
            </a:r>
            <a:r>
              <a:rPr lang="en" sz="2200" b="1">
                <a:latin typeface="Montserrat"/>
                <a:ea typeface="Montserrat"/>
                <a:cs typeface="Montserrat"/>
                <a:sym typeface="Montserrat"/>
              </a:rPr>
              <a:t>→</a:t>
            </a:r>
            <a:r>
              <a:rPr lang="en" sz="2000">
                <a:latin typeface="Montserrat"/>
                <a:ea typeface="Montserrat"/>
                <a:cs typeface="Montserrat"/>
                <a:sym typeface="Montserrat"/>
              </a:rPr>
              <a:t> DC motory </a:t>
            </a:r>
            <a:r>
              <a:rPr lang="en" sz="2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→ </a:t>
            </a:r>
            <a:r>
              <a:rPr lang="en" sz="2000">
                <a:latin typeface="Montserrat"/>
                <a:ea typeface="Montserrat"/>
                <a:cs typeface="Montserrat"/>
                <a:sym typeface="Montserrat"/>
              </a:rPr>
              <a:t>Filtr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Montserrat"/>
              <a:buAutoNum type="alphaLcPeriod"/>
            </a:pPr>
            <a:r>
              <a:rPr lang="en" sz="2000">
                <a:latin typeface="Montserrat"/>
                <a:ea typeface="Montserrat"/>
                <a:cs typeface="Montserrat"/>
                <a:sym typeface="Montserrat"/>
              </a:rPr>
              <a:t>Světelný senzor </a:t>
            </a:r>
            <a:r>
              <a:rPr lang="en" sz="2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→</a:t>
            </a:r>
            <a:r>
              <a:rPr lang="en" sz="2000">
                <a:latin typeface="Montserrat"/>
                <a:ea typeface="Montserrat"/>
                <a:cs typeface="Montserrat"/>
                <a:sym typeface="Montserrat"/>
              </a:rPr>
              <a:t> Filtr </a:t>
            </a:r>
            <a:r>
              <a:rPr lang="en" sz="2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→ </a:t>
            </a:r>
            <a:r>
              <a:rPr lang="en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DC</a:t>
            </a:r>
            <a:r>
              <a:rPr lang="en" sz="2000" b="1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2000">
                <a:latin typeface="Montserrat"/>
                <a:ea typeface="Montserrat"/>
                <a:cs typeface="Montserrat"/>
                <a:sym typeface="Montserrat"/>
              </a:rPr>
              <a:t>Motory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Montserrat"/>
              <a:buAutoNum type="alphaLcPeriod"/>
            </a:pPr>
            <a:r>
              <a:rPr lang="en" sz="2000">
                <a:latin typeface="Montserrat"/>
                <a:ea typeface="Montserrat"/>
                <a:cs typeface="Montserrat"/>
                <a:sym typeface="Montserrat"/>
              </a:rPr>
              <a:t>Motory </a:t>
            </a:r>
            <a:r>
              <a:rPr lang="en" sz="2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→</a:t>
            </a:r>
            <a:r>
              <a:rPr lang="en" sz="2000">
                <a:latin typeface="Montserrat"/>
                <a:ea typeface="Montserrat"/>
                <a:cs typeface="Montserrat"/>
                <a:sym typeface="Montserrat"/>
              </a:rPr>
              <a:t> Filtr </a:t>
            </a:r>
            <a:r>
              <a:rPr lang="en" sz="2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→</a:t>
            </a:r>
            <a:r>
              <a:rPr lang="en" sz="2000">
                <a:latin typeface="Montserrat"/>
                <a:ea typeface="Montserrat"/>
                <a:cs typeface="Montserrat"/>
                <a:sym typeface="Montserrat"/>
              </a:rPr>
              <a:t> Světelný senzor</a:t>
            </a:r>
            <a:endParaRPr sz="2000"/>
          </a:p>
        </p:txBody>
      </p:sp>
      <p:sp>
        <p:nvSpPr>
          <p:cNvPr id="311" name="Google Shape;311;p50"/>
          <p:cNvSpPr/>
          <p:nvPr/>
        </p:nvSpPr>
        <p:spPr>
          <a:xfrm>
            <a:off x="370850" y="3957050"/>
            <a:ext cx="7878300" cy="2646600"/>
          </a:xfrm>
          <a:prstGeom prst="roundRect">
            <a:avLst>
              <a:gd name="adj" fmla="val 10125"/>
            </a:avLst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Montserrat"/>
              <a:buAutoNum type="arabicPeriod" startAt="2"/>
            </a:pPr>
            <a:r>
              <a:rPr lang="en" sz="2500" b="1" dirty="0">
                <a:latin typeface="Montserrat"/>
                <a:ea typeface="Montserrat"/>
                <a:cs typeface="Montserrat"/>
                <a:sym typeface="Montserrat"/>
              </a:rPr>
              <a:t>Proč by s dostatečným pokrokem v bezpečnosti mohla být autonomní vozidla výhodná?</a:t>
            </a:r>
            <a:endParaRPr sz="25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Montserrat"/>
              <a:buAutoNum type="alphaLcPeriod"/>
            </a:pPr>
            <a:r>
              <a:rPr lang="en" sz="2000" dirty="0">
                <a:latin typeface="Montserrat"/>
                <a:ea typeface="Montserrat"/>
                <a:cs typeface="Montserrat"/>
                <a:sym typeface="Montserrat"/>
              </a:rPr>
              <a:t>Vyžadují menší výpočetní výkon.</a:t>
            </a:r>
            <a:endParaRPr sz="20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Montserrat"/>
              <a:buAutoNum type="alphaLcPeriod"/>
            </a:pPr>
            <a:r>
              <a:rPr lang="en" sz="2000" dirty="0">
                <a:latin typeface="Montserrat"/>
                <a:ea typeface="Montserrat"/>
                <a:cs typeface="Montserrat"/>
                <a:sym typeface="Montserrat"/>
              </a:rPr>
              <a:t>Mohou cestovat dvakrát rychleji než lidský řidič.</a:t>
            </a:r>
            <a:endParaRPr sz="20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Montserrat"/>
              <a:buAutoNum type="alphaLcPeriod"/>
            </a:pPr>
            <a:r>
              <a:rPr lang="en" sz="2000" dirty="0">
                <a:latin typeface="Montserrat"/>
                <a:ea typeface="Montserrat"/>
                <a:cs typeface="Montserrat"/>
                <a:sym typeface="Montserrat"/>
              </a:rPr>
              <a:t>Mohli </a:t>
            </a:r>
            <a:r>
              <a:rPr lang="cs-CZ" sz="2000" dirty="0">
                <a:latin typeface="Montserrat"/>
                <a:ea typeface="Montserrat"/>
                <a:cs typeface="Montserrat"/>
                <a:sym typeface="Montserrat"/>
              </a:rPr>
              <a:t>by </a:t>
            </a:r>
            <a:r>
              <a:rPr lang="en" sz="2000" dirty="0">
                <a:latin typeface="Montserrat"/>
                <a:ea typeface="Montserrat"/>
                <a:cs typeface="Montserrat"/>
                <a:sym typeface="Montserrat"/>
              </a:rPr>
              <a:t>odstranit lidskou chybu; snížení dopravních nehod.</a:t>
            </a:r>
            <a:endParaRPr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99E1"/>
        </a:solidFill>
        <a:effectLst/>
      </p:bgPr>
    </p:bg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51"/>
          <p:cNvSpPr txBox="1"/>
          <p:nvPr/>
        </p:nvSpPr>
        <p:spPr>
          <a:xfrm>
            <a:off x="3530600" y="338750"/>
            <a:ext cx="5613600" cy="699900"/>
          </a:xfrm>
          <a:prstGeom prst="rect">
            <a:avLst/>
          </a:prstGeom>
          <a:solidFill>
            <a:srgbClr val="08D0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Kontrol</a:t>
            </a:r>
            <a:r>
              <a:rPr lang="cs-CZ" sz="30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r>
              <a:rPr lang="en" sz="30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porozumění</a:t>
            </a:r>
            <a:endParaRPr sz="30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17" name="Google Shape;317;p51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422000" cy="71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51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179824" y="251187"/>
            <a:ext cx="1350766" cy="875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51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3664" y="2365349"/>
            <a:ext cx="766677" cy="81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51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3664" y="4799724"/>
            <a:ext cx="766677" cy="813450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51"/>
          <p:cNvSpPr/>
          <p:nvPr/>
        </p:nvSpPr>
        <p:spPr>
          <a:xfrm>
            <a:off x="370850" y="1392950"/>
            <a:ext cx="7426800" cy="1862100"/>
          </a:xfrm>
          <a:prstGeom prst="roundRect">
            <a:avLst>
              <a:gd name="adj" fmla="val 10125"/>
            </a:avLst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Montserrat"/>
              <a:buAutoNum type="arabicPeriod"/>
            </a:pPr>
            <a:r>
              <a:rPr lang="en" sz="2500" b="1">
                <a:latin typeface="Montserrat"/>
                <a:ea typeface="Montserrat"/>
                <a:cs typeface="Montserrat"/>
                <a:sym typeface="Montserrat"/>
              </a:rPr>
              <a:t>V jakém pořadí putují zprávy v systému?</a:t>
            </a:r>
            <a:endParaRPr sz="25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Montserrat"/>
                <a:ea typeface="Montserrat"/>
                <a:cs typeface="Montserrat"/>
                <a:sym typeface="Montserrat"/>
              </a:rPr>
              <a:t>b. Světelný senzor</a:t>
            </a:r>
            <a:r>
              <a:rPr lang="en" sz="2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→</a:t>
            </a:r>
            <a:r>
              <a:rPr lang="en" sz="2000">
                <a:latin typeface="Montserrat"/>
                <a:ea typeface="Montserrat"/>
                <a:cs typeface="Montserrat"/>
                <a:sym typeface="Montserrat"/>
              </a:rPr>
              <a:t> Filtr </a:t>
            </a:r>
            <a:r>
              <a:rPr lang="en" sz="2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→ </a:t>
            </a:r>
            <a:r>
              <a:rPr lang="en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DC</a:t>
            </a:r>
            <a:r>
              <a:rPr lang="en" sz="2000" b="1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2000">
                <a:latin typeface="Montserrat"/>
                <a:ea typeface="Montserrat"/>
                <a:cs typeface="Montserrat"/>
                <a:sym typeface="Montserrat"/>
              </a:rPr>
              <a:t>Motory</a:t>
            </a:r>
            <a:endParaRPr sz="2000"/>
          </a:p>
        </p:txBody>
      </p:sp>
      <p:sp>
        <p:nvSpPr>
          <p:cNvPr id="322" name="Google Shape;322;p51"/>
          <p:cNvSpPr/>
          <p:nvPr/>
        </p:nvSpPr>
        <p:spPr>
          <a:xfrm>
            <a:off x="370850" y="3561100"/>
            <a:ext cx="7426800" cy="2339400"/>
          </a:xfrm>
          <a:prstGeom prst="roundRect">
            <a:avLst>
              <a:gd name="adj" fmla="val 10125"/>
            </a:avLst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Montserrat"/>
              <a:buAutoNum type="arabicPeriod" startAt="2"/>
            </a:pPr>
            <a:r>
              <a:rPr lang="en" sz="2500" b="1" dirty="0">
                <a:latin typeface="Montserrat"/>
                <a:ea typeface="Montserrat"/>
                <a:cs typeface="Montserrat"/>
                <a:sym typeface="Montserrat"/>
              </a:rPr>
              <a:t>Proč by s dostatečným pokrokem v bezpečnosti mohla být autonomní vozidla výhodná?</a:t>
            </a:r>
            <a:endParaRPr sz="25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dirty="0">
                <a:latin typeface="Montserrat"/>
                <a:ea typeface="Montserrat"/>
                <a:cs typeface="Montserrat"/>
                <a:sym typeface="Montserrat"/>
              </a:rPr>
              <a:t>c</a:t>
            </a:r>
            <a:r>
              <a:rPr lang="en" sz="2000" dirty="0">
                <a:latin typeface="Montserrat"/>
                <a:ea typeface="Montserrat"/>
                <a:cs typeface="Montserrat"/>
                <a:sym typeface="Montserrat"/>
              </a:rPr>
              <a:t>. Mohli </a:t>
            </a:r>
            <a:r>
              <a:rPr lang="cs-CZ" sz="2000" dirty="0">
                <a:latin typeface="Montserrat"/>
                <a:ea typeface="Montserrat"/>
                <a:cs typeface="Montserrat"/>
                <a:sym typeface="Montserrat"/>
              </a:rPr>
              <a:t>by </a:t>
            </a:r>
            <a:r>
              <a:rPr lang="en" sz="2000" dirty="0">
                <a:latin typeface="Montserrat"/>
                <a:ea typeface="Montserrat"/>
                <a:cs typeface="Montserrat"/>
                <a:sym typeface="Montserrat"/>
              </a:rPr>
              <a:t>odstranit lidskou chybu; snížení </a:t>
            </a:r>
            <a:r>
              <a:rPr lang="cs-CZ" sz="2000" dirty="0">
                <a:latin typeface="Montserrat"/>
                <a:ea typeface="Montserrat"/>
                <a:cs typeface="Montserrat"/>
                <a:sym typeface="Montserrat"/>
              </a:rPr>
              <a:t>nehod v </a:t>
            </a:r>
            <a:r>
              <a:rPr lang="en" sz="2000" dirty="0">
                <a:latin typeface="Montserrat"/>
                <a:ea typeface="Montserrat"/>
                <a:cs typeface="Montserrat"/>
                <a:sym typeface="Montserrat"/>
              </a:rPr>
              <a:t>provozu</a:t>
            </a:r>
            <a:r>
              <a:rPr lang="cs-CZ" sz="2000" dirty="0"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2000" dirty="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99E1"/>
        </a:solidFill>
        <a:effectLst/>
      </p:bgPr>
    </p:bg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" name="Google Shape;327;p52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6614" b="-26614"/>
          <a:stretch/>
        </p:blipFill>
        <p:spPr>
          <a:xfrm>
            <a:off x="0" y="0"/>
            <a:ext cx="1491781" cy="748799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52"/>
          <p:cNvSpPr/>
          <p:nvPr/>
        </p:nvSpPr>
        <p:spPr>
          <a:xfrm>
            <a:off x="865300" y="1315950"/>
            <a:ext cx="3846300" cy="4783200"/>
          </a:xfrm>
          <a:prstGeom prst="wedgeRoundRectCallout">
            <a:avLst>
              <a:gd name="adj1" fmla="val 79552"/>
              <a:gd name="adj2" fmla="val 27493"/>
              <a:gd name="adj3" fmla="val 0"/>
            </a:avLst>
          </a:prstGeom>
          <a:solidFill>
            <a:srgbClr val="FFCC66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700" b="1" i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Jak mohu povolit funkci </a:t>
            </a:r>
            <a:r>
              <a:rPr lang="cs-CZ" sz="2700" b="1" i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Změna směru</a:t>
            </a:r>
            <a:r>
              <a:rPr lang="en" sz="2700" b="1" i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 sz="2400" b="1" i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Pohrajte si s kódem sami, abyste se pokusili problém vyřešit. </a:t>
            </a:r>
            <a:endParaRPr sz="27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9" name="Google Shape;329;p52"/>
          <p:cNvSpPr txBox="1"/>
          <p:nvPr/>
        </p:nvSpPr>
        <p:spPr>
          <a:xfrm>
            <a:off x="5557500" y="338750"/>
            <a:ext cx="3586500" cy="699900"/>
          </a:xfrm>
          <a:prstGeom prst="rect">
            <a:avLst/>
          </a:prstGeom>
          <a:solidFill>
            <a:srgbClr val="08D0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Lad</a:t>
            </a:r>
            <a:r>
              <a:rPr lang="cs-CZ" sz="3000" b="1" dirty="0" err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ění</a:t>
            </a:r>
            <a:r>
              <a:rPr lang="en" sz="30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!</a:t>
            </a:r>
            <a:endParaRPr sz="30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30" name="Google Shape;330;p52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744813" y="4336575"/>
            <a:ext cx="2279075" cy="2116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99E1"/>
        </a:solidFill>
        <a:effectLst/>
      </p:bgPr>
    </p:bg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" name="Google Shape;335;p53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1620" y="2296162"/>
            <a:ext cx="6921703" cy="3336137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36" name="Google Shape;336;p53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6614" b="-26614"/>
          <a:stretch/>
        </p:blipFill>
        <p:spPr>
          <a:xfrm>
            <a:off x="0" y="0"/>
            <a:ext cx="1491781" cy="748799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53"/>
          <p:cNvSpPr/>
          <p:nvPr/>
        </p:nvSpPr>
        <p:spPr>
          <a:xfrm>
            <a:off x="281250" y="795000"/>
            <a:ext cx="3781500" cy="1303200"/>
          </a:xfrm>
          <a:prstGeom prst="wedgeRoundRectCallout">
            <a:avLst>
              <a:gd name="adj1" fmla="val 62720"/>
              <a:gd name="adj2" fmla="val 927"/>
              <a:gd name="adj3" fmla="val 0"/>
            </a:avLst>
          </a:prstGeom>
          <a:solidFill>
            <a:srgbClr val="FFCC66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Jak mohu povolit funkci </a:t>
            </a:r>
            <a:r>
              <a:rPr lang="cs-CZ" sz="24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Změna směru</a:t>
            </a:r>
            <a:r>
              <a:rPr lang="en" sz="24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 sz="3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8" name="Google Shape;338;p53"/>
          <p:cNvSpPr/>
          <p:nvPr/>
        </p:nvSpPr>
        <p:spPr>
          <a:xfrm>
            <a:off x="3750906" y="5804300"/>
            <a:ext cx="3209731" cy="972300"/>
          </a:xfrm>
          <a:prstGeom prst="roundRect">
            <a:avLst>
              <a:gd name="adj" fmla="val 16667"/>
            </a:avLst>
          </a:prstGeom>
          <a:solidFill>
            <a:srgbClr val="08D0C4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latin typeface="Montserrat"/>
                <a:ea typeface="Montserrat"/>
                <a:cs typeface="Montserrat"/>
                <a:sym typeface="Montserrat"/>
              </a:rPr>
              <a:t>Porovn</a:t>
            </a:r>
            <a:r>
              <a:rPr lang="cs-CZ" sz="2000" b="1" dirty="0" err="1">
                <a:latin typeface="Montserrat"/>
                <a:ea typeface="Montserrat"/>
                <a:cs typeface="Montserrat"/>
                <a:sym typeface="Montserrat"/>
              </a:rPr>
              <a:t>ání</a:t>
            </a:r>
            <a:r>
              <a:rPr lang="en" sz="2000" b="1" dirty="0">
                <a:latin typeface="Montserrat"/>
                <a:ea typeface="Montserrat"/>
                <a:cs typeface="Montserrat"/>
                <a:sym typeface="Montserrat"/>
              </a:rPr>
              <a:t>:</a:t>
            </a:r>
            <a:endParaRPr sz="20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Montserrat"/>
                <a:ea typeface="Montserrat"/>
                <a:cs typeface="Montserrat"/>
                <a:sym typeface="Montserrat"/>
              </a:rPr>
              <a:t>Nastavte vhodnou hodnotu</a:t>
            </a:r>
            <a:endParaRPr sz="20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9" name="Google Shape;339;p53"/>
          <p:cNvSpPr txBox="1"/>
          <p:nvPr/>
        </p:nvSpPr>
        <p:spPr>
          <a:xfrm>
            <a:off x="5557500" y="338750"/>
            <a:ext cx="3586500" cy="699900"/>
          </a:xfrm>
          <a:prstGeom prst="rect">
            <a:avLst/>
          </a:prstGeom>
          <a:solidFill>
            <a:srgbClr val="08D0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Lad</a:t>
            </a:r>
            <a:r>
              <a:rPr lang="cs-CZ" sz="3000" b="1" dirty="0" err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ění</a:t>
            </a:r>
            <a:r>
              <a:rPr lang="en" sz="30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!</a:t>
            </a:r>
            <a:endParaRPr sz="30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40" name="Google Shape;340;p53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4150" y="719999"/>
            <a:ext cx="1659543" cy="1303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1" name="Google Shape;341;p53"/>
          <p:cNvCxnSpPr>
            <a:cxnSpLocks/>
            <a:stCxn id="338" idx="0"/>
            <a:endCxn id="342" idx="2"/>
          </p:cNvCxnSpPr>
          <p:nvPr/>
        </p:nvCxnSpPr>
        <p:spPr>
          <a:xfrm flipH="1" flipV="1">
            <a:off x="5088213" y="5170346"/>
            <a:ext cx="267559" cy="633954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42" name="Google Shape;342;p53"/>
          <p:cNvSpPr txBox="1"/>
          <p:nvPr/>
        </p:nvSpPr>
        <p:spPr>
          <a:xfrm>
            <a:off x="4688613" y="4470446"/>
            <a:ext cx="799200" cy="69990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53"/>
          <p:cNvSpPr/>
          <p:nvPr/>
        </p:nvSpPr>
        <p:spPr>
          <a:xfrm>
            <a:off x="281250" y="4024825"/>
            <a:ext cx="2326200" cy="1872600"/>
          </a:xfrm>
          <a:prstGeom prst="wedgeRoundRectCallout">
            <a:avLst>
              <a:gd name="adj1" fmla="val 5264"/>
              <a:gd name="adj2" fmla="val 63845"/>
              <a:gd name="adj3" fmla="val 0"/>
            </a:avLst>
          </a:prstGeom>
          <a:solidFill>
            <a:srgbClr val="FFCC66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Změní vaše „auto“ směr, když</a:t>
            </a:r>
            <a:r>
              <a:rPr lang="cs-CZ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hodnota</a:t>
            </a:r>
            <a:r>
              <a:rPr lang="en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18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Světeln</a:t>
            </a:r>
            <a:r>
              <a:rPr lang="cs-CZ" sz="1800" b="1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ého</a:t>
            </a:r>
            <a:r>
              <a:rPr lang="en" sz="18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senzor</a:t>
            </a:r>
            <a:r>
              <a:rPr lang="cs-CZ" sz="18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u</a:t>
            </a:r>
            <a:r>
              <a:rPr lang="en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odpovídá </a:t>
            </a:r>
            <a:r>
              <a:rPr lang="cs-CZ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hodnotě </a:t>
            </a:r>
            <a:r>
              <a:rPr lang="en" sz="18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Porovn</a:t>
            </a:r>
            <a:r>
              <a:rPr lang="cs-CZ" sz="1800" b="1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ání</a:t>
            </a:r>
            <a:r>
              <a:rPr lang="en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 sz="18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44" name="Google Shape;344;p53"/>
          <p:cNvPicPr preferRelativeResize="0"/>
          <p:nvPr/>
        </p:nvPicPr>
        <p:blipFill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32414" y="5880500"/>
            <a:ext cx="1238275" cy="97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99E1"/>
        </a:solidFill>
        <a:effectLst/>
      </p:bgPr>
    </p:bg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" name="Google Shape;349;p54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6614" b="-26614"/>
          <a:stretch/>
        </p:blipFill>
        <p:spPr>
          <a:xfrm>
            <a:off x="0" y="0"/>
            <a:ext cx="1491781" cy="748799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54"/>
          <p:cNvSpPr txBox="1"/>
          <p:nvPr/>
        </p:nvSpPr>
        <p:spPr>
          <a:xfrm>
            <a:off x="5557500" y="338750"/>
            <a:ext cx="3586500" cy="699900"/>
          </a:xfrm>
          <a:prstGeom prst="rect">
            <a:avLst/>
          </a:prstGeom>
          <a:solidFill>
            <a:srgbClr val="08D0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Výzva 2</a:t>
            </a:r>
            <a:endParaRPr sz="30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1" name="Google Shape;351;p54"/>
          <p:cNvSpPr txBox="1"/>
          <p:nvPr/>
        </p:nvSpPr>
        <p:spPr>
          <a:xfrm>
            <a:off x="280825" y="1305025"/>
            <a:ext cx="8470500" cy="12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3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Použijte logické bloky k zajištění lepší kontroly nad „autem“.</a:t>
            </a:r>
            <a:endParaRPr sz="30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52" name="Google Shape;352;p54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4026925"/>
            <a:ext cx="2884150" cy="2678674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54"/>
          <p:cNvSpPr/>
          <p:nvPr/>
        </p:nvSpPr>
        <p:spPr>
          <a:xfrm>
            <a:off x="2586975" y="2485525"/>
            <a:ext cx="5587800" cy="2484300"/>
          </a:xfrm>
          <a:prstGeom prst="wedgeRoundRectCallout">
            <a:avLst>
              <a:gd name="adj1" fmla="val -49104"/>
              <a:gd name="adj2" fmla="val 61398"/>
              <a:gd name="adj3" fmla="val 0"/>
            </a:avLst>
          </a:prstGeom>
          <a:solidFill>
            <a:srgbClr val="FFCC66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431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Montserrat"/>
              <a:buChar char="●"/>
            </a:pPr>
            <a:r>
              <a:rPr lang="en" sz="2300" b="1" dirty="0">
                <a:latin typeface="Montserrat"/>
                <a:ea typeface="Montserrat"/>
                <a:cs typeface="Montserrat"/>
                <a:sym typeface="Montserrat"/>
              </a:rPr>
              <a:t>Jaké logické bloky mohou pomoci s ovládáním auta?</a:t>
            </a:r>
            <a:endParaRPr sz="23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431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Montserrat"/>
              <a:buChar char="●"/>
            </a:pPr>
            <a:r>
              <a:rPr lang="en" sz="2300" b="1" dirty="0">
                <a:latin typeface="Montserrat"/>
                <a:ea typeface="Montserrat"/>
                <a:cs typeface="Montserrat"/>
                <a:sym typeface="Montserrat"/>
              </a:rPr>
              <a:t>Jak mohou pomoci?</a:t>
            </a:r>
            <a:endParaRPr sz="23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431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Montserrat"/>
              <a:buChar char="●"/>
            </a:pPr>
            <a:r>
              <a:rPr lang="en" sz="2300" b="1" dirty="0">
                <a:latin typeface="Montserrat"/>
                <a:ea typeface="Montserrat"/>
                <a:cs typeface="Montserrat"/>
                <a:sym typeface="Montserrat"/>
              </a:rPr>
              <a:t>V jakém pořadí musí bloky být, aby kód fungoval?</a:t>
            </a:r>
            <a:endParaRPr sz="23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99E1"/>
        </a:solidFill>
        <a:effectLst/>
      </p:bgPr>
    </p:bg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" name="Google Shape;358;p55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7825" y="2474850"/>
            <a:ext cx="6263675" cy="361585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59" name="Google Shape;359;p55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6614" b="-26614"/>
          <a:stretch/>
        </p:blipFill>
        <p:spPr>
          <a:xfrm>
            <a:off x="0" y="0"/>
            <a:ext cx="1710963" cy="858825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55"/>
          <p:cNvSpPr txBox="1"/>
          <p:nvPr/>
        </p:nvSpPr>
        <p:spPr>
          <a:xfrm>
            <a:off x="188200" y="1021150"/>
            <a:ext cx="85425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Použijte logické bloky k zajištění lepší kontroly nad „autem“.</a:t>
            </a:r>
            <a:endParaRPr sz="3000" b="1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p55"/>
          <p:cNvSpPr txBox="1"/>
          <p:nvPr/>
        </p:nvSpPr>
        <p:spPr>
          <a:xfrm>
            <a:off x="5401300" y="338750"/>
            <a:ext cx="3743100" cy="699900"/>
          </a:xfrm>
          <a:prstGeom prst="rect">
            <a:avLst/>
          </a:prstGeom>
          <a:solidFill>
            <a:srgbClr val="08D0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Výzva 2</a:t>
            </a:r>
            <a:endParaRPr sz="30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2" name="Google Shape;362;p55"/>
          <p:cNvSpPr/>
          <p:nvPr/>
        </p:nvSpPr>
        <p:spPr>
          <a:xfrm>
            <a:off x="296413" y="2169075"/>
            <a:ext cx="572400" cy="534600"/>
          </a:xfrm>
          <a:prstGeom prst="ellipse">
            <a:avLst/>
          </a:prstGeom>
          <a:solidFill>
            <a:srgbClr val="FFCC66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endParaRPr sz="1800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63" name="Google Shape;363;p55"/>
          <p:cNvSpPr/>
          <p:nvPr/>
        </p:nvSpPr>
        <p:spPr>
          <a:xfrm>
            <a:off x="131000" y="4448275"/>
            <a:ext cx="2324100" cy="2066700"/>
          </a:xfrm>
          <a:prstGeom prst="roundRect">
            <a:avLst>
              <a:gd name="adj" fmla="val 12015"/>
            </a:avLst>
          </a:prstGeom>
          <a:solidFill>
            <a:srgbClr val="08D0C4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Přetáhněte: </a:t>
            </a:r>
            <a:endParaRPr sz="18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</a:pPr>
            <a:r>
              <a:rPr lang="en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2 </a:t>
            </a:r>
            <a:r>
              <a:rPr lang="en" sz="18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Porovn</a:t>
            </a:r>
            <a:r>
              <a:rPr lang="cs-CZ" sz="1800" b="1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ání</a:t>
            </a:r>
            <a:r>
              <a:rPr lang="en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8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</a:pPr>
            <a:r>
              <a:rPr lang="en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2 virtuální </a:t>
            </a:r>
            <a:r>
              <a:rPr lang="en" sz="18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Tlačítka</a:t>
            </a:r>
            <a:endParaRPr sz="18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</a:pPr>
            <a:r>
              <a:rPr lang="en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2 </a:t>
            </a:r>
            <a:r>
              <a:rPr lang="cs-CZ" sz="18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Vypínače</a:t>
            </a:r>
            <a:endParaRPr sz="18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</a:pPr>
            <a:r>
              <a:rPr lang="en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2 </a:t>
            </a:r>
            <a:r>
              <a:rPr lang="en" sz="18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r>
              <a:rPr lang="cs-CZ" sz="18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ND</a:t>
            </a:r>
            <a:r>
              <a:rPr lang="en" sz="18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logické bloky</a:t>
            </a:r>
            <a:endParaRPr sz="18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4" name="Google Shape;364;p55"/>
          <p:cNvSpPr txBox="1"/>
          <p:nvPr/>
        </p:nvSpPr>
        <p:spPr>
          <a:xfrm>
            <a:off x="2603152" y="4992025"/>
            <a:ext cx="5820900" cy="103650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55"/>
          <p:cNvSpPr/>
          <p:nvPr/>
        </p:nvSpPr>
        <p:spPr>
          <a:xfrm>
            <a:off x="188200" y="3089575"/>
            <a:ext cx="2350500" cy="1102200"/>
          </a:xfrm>
          <a:prstGeom prst="roundRect">
            <a:avLst>
              <a:gd name="adj" fmla="val 25201"/>
            </a:avLst>
          </a:prstGeom>
          <a:solidFill>
            <a:srgbClr val="08D0C4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Nejprve odstraňte </a:t>
            </a:r>
            <a:r>
              <a:rPr lang="en" sz="18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Porovná</a:t>
            </a:r>
            <a:r>
              <a:rPr lang="cs-CZ" sz="18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ní</a:t>
            </a:r>
            <a:r>
              <a:rPr lang="en" sz="18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a filtr</a:t>
            </a:r>
            <a:endParaRPr sz="18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66" name="Google Shape;366;p55"/>
          <p:cNvCxnSpPr>
            <a:stCxn id="365" idx="3"/>
          </p:cNvCxnSpPr>
          <p:nvPr/>
        </p:nvCxnSpPr>
        <p:spPr>
          <a:xfrm>
            <a:off x="2538700" y="3640675"/>
            <a:ext cx="2324100" cy="6717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99E1"/>
        </a:solidFill>
        <a:effectLst/>
      </p:bgPr>
    </p:bg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1" name="Google Shape;371;p56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6325" y="2106154"/>
            <a:ext cx="6999230" cy="4299975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72" name="Google Shape;372;p56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6614" b="-26614"/>
          <a:stretch/>
        </p:blipFill>
        <p:spPr>
          <a:xfrm>
            <a:off x="0" y="0"/>
            <a:ext cx="1710963" cy="858825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p56"/>
          <p:cNvSpPr txBox="1"/>
          <p:nvPr/>
        </p:nvSpPr>
        <p:spPr>
          <a:xfrm>
            <a:off x="5401300" y="338750"/>
            <a:ext cx="3743100" cy="699900"/>
          </a:xfrm>
          <a:prstGeom prst="rect">
            <a:avLst/>
          </a:prstGeom>
          <a:solidFill>
            <a:srgbClr val="08D0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Výzva 2</a:t>
            </a:r>
            <a:endParaRPr sz="30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4" name="Google Shape;374;p56"/>
          <p:cNvSpPr/>
          <p:nvPr/>
        </p:nvSpPr>
        <p:spPr>
          <a:xfrm>
            <a:off x="250538" y="2029950"/>
            <a:ext cx="572400" cy="534600"/>
          </a:xfrm>
          <a:prstGeom prst="ellipse">
            <a:avLst/>
          </a:prstGeom>
          <a:solidFill>
            <a:srgbClr val="FFCC66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endParaRPr sz="1800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75" name="Google Shape;375;p56"/>
          <p:cNvSpPr txBox="1"/>
          <p:nvPr/>
        </p:nvSpPr>
        <p:spPr>
          <a:xfrm>
            <a:off x="3168525" y="3421700"/>
            <a:ext cx="874800" cy="185070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76" name="Google Shape;376;p56"/>
          <p:cNvCxnSpPr>
            <a:stCxn id="377" idx="3"/>
            <a:endCxn id="375" idx="1"/>
          </p:cNvCxnSpPr>
          <p:nvPr/>
        </p:nvCxnSpPr>
        <p:spPr>
          <a:xfrm rot="10800000" flipH="1">
            <a:off x="1893100" y="4347025"/>
            <a:ext cx="1275300" cy="1860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77" name="Google Shape;377;p56"/>
          <p:cNvSpPr/>
          <p:nvPr/>
        </p:nvSpPr>
        <p:spPr>
          <a:xfrm>
            <a:off x="112000" y="3343525"/>
            <a:ext cx="1781100" cy="2379000"/>
          </a:xfrm>
          <a:prstGeom prst="roundRect">
            <a:avLst>
              <a:gd name="adj" fmla="val 17712"/>
            </a:avLst>
          </a:prstGeom>
          <a:solidFill>
            <a:srgbClr val="08D0C4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Porovn</a:t>
            </a:r>
            <a:r>
              <a:rPr lang="cs-CZ" sz="1800" b="1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ání</a:t>
            </a:r>
            <a:r>
              <a:rPr lang="en" sz="18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  <a:endParaRPr sz="18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Změňte nastavení tak, aby fungovalo </a:t>
            </a:r>
            <a:r>
              <a:rPr lang="cs-CZ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v aktuálním světelném nastavení místnosti.</a:t>
            </a:r>
            <a:endParaRPr sz="18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8" name="Google Shape;378;p56"/>
          <p:cNvSpPr txBox="1"/>
          <p:nvPr/>
        </p:nvSpPr>
        <p:spPr>
          <a:xfrm>
            <a:off x="188200" y="944950"/>
            <a:ext cx="85425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Použijte logické bloky k zajištění lepší kontroly nad „autem“.</a:t>
            </a:r>
            <a:endParaRPr sz="3000" b="1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p56"/>
          <p:cNvSpPr/>
          <p:nvPr/>
        </p:nvSpPr>
        <p:spPr>
          <a:xfrm>
            <a:off x="6417150" y="1560550"/>
            <a:ext cx="2438400" cy="699900"/>
          </a:xfrm>
          <a:prstGeom prst="wedgeRoundRectCallout">
            <a:avLst>
              <a:gd name="adj1" fmla="val -67087"/>
              <a:gd name="adj2" fmla="val 25389"/>
              <a:gd name="adj3" fmla="val 0"/>
            </a:avLst>
          </a:prstGeom>
          <a:solidFill>
            <a:srgbClr val="FFCC66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Připojte nové bloky!</a:t>
            </a:r>
            <a:endParaRPr sz="18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80" name="Google Shape;380;p56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730176" y="1560550"/>
            <a:ext cx="1415200" cy="1111300"/>
          </a:xfrm>
          <a:prstGeom prst="rect">
            <a:avLst/>
          </a:prstGeom>
          <a:noFill/>
          <a:ln>
            <a:noFill/>
          </a:ln>
        </p:spPr>
      </p:pic>
      <p:sp>
        <p:nvSpPr>
          <p:cNvPr id="381" name="Google Shape;381;p56"/>
          <p:cNvSpPr/>
          <p:nvPr/>
        </p:nvSpPr>
        <p:spPr>
          <a:xfrm>
            <a:off x="6052375" y="2412150"/>
            <a:ext cx="2995800" cy="699900"/>
          </a:xfrm>
          <a:prstGeom prst="wedgeRoundRectCallout">
            <a:avLst>
              <a:gd name="adj1" fmla="val -56927"/>
              <a:gd name="adj2" fmla="val -51807"/>
              <a:gd name="adj3" fmla="val 0"/>
            </a:avLst>
          </a:prstGeom>
          <a:solidFill>
            <a:srgbClr val="FFCC66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Můžete vysvětlit, jak bloky AND fungují?</a:t>
            </a:r>
            <a:endParaRPr sz="18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2" name="Google Shape;382;p56"/>
          <p:cNvSpPr/>
          <p:nvPr/>
        </p:nvSpPr>
        <p:spPr>
          <a:xfrm>
            <a:off x="4765000" y="5943550"/>
            <a:ext cx="4090500" cy="699900"/>
          </a:xfrm>
          <a:prstGeom prst="roundRect">
            <a:avLst>
              <a:gd name="adj" fmla="val 16667"/>
            </a:avLst>
          </a:prstGeom>
          <a:solidFill>
            <a:srgbClr val="08D0C4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Porovnávací bloky vytvoří „true“ nebo „false“, které se odešlou do „AND“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99E1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39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1988" y="1923825"/>
            <a:ext cx="6374273" cy="4218324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63" name="Google Shape;163;p39"/>
          <p:cNvSpPr txBox="1"/>
          <p:nvPr/>
        </p:nvSpPr>
        <p:spPr>
          <a:xfrm>
            <a:off x="-625375" y="135288"/>
            <a:ext cx="9144000" cy="8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en" sz="30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3000" b="1" u="none" strike="noStrike" cap="non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4" name="Google Shape;164;p39"/>
          <p:cNvSpPr txBox="1"/>
          <p:nvPr/>
        </p:nvSpPr>
        <p:spPr>
          <a:xfrm>
            <a:off x="228200" y="871725"/>
            <a:ext cx="8853300" cy="105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 je to autonomní vozidlo?</a:t>
            </a:r>
            <a:endParaRPr sz="30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5" name="Google Shape;165;p39"/>
          <p:cNvSpPr/>
          <p:nvPr/>
        </p:nvSpPr>
        <p:spPr>
          <a:xfrm>
            <a:off x="228200" y="5365200"/>
            <a:ext cx="2551500" cy="1303800"/>
          </a:xfrm>
          <a:prstGeom prst="wedgeRoundRectCallout">
            <a:avLst>
              <a:gd name="adj1" fmla="val 60587"/>
              <a:gd name="adj2" fmla="val 9204"/>
              <a:gd name="adj3" fmla="val 0"/>
            </a:avLst>
          </a:prstGeom>
          <a:solidFill>
            <a:srgbClr val="FFCC66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Jaké mohou být výhody, nevýhody a rizika?</a:t>
            </a:r>
            <a:endParaRPr sz="18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66" name="Google Shape;166;p39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6300" y="5651349"/>
            <a:ext cx="1252125" cy="98325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39"/>
          <p:cNvSpPr txBox="1"/>
          <p:nvPr/>
        </p:nvSpPr>
        <p:spPr>
          <a:xfrm>
            <a:off x="5557500" y="338750"/>
            <a:ext cx="3586500" cy="699900"/>
          </a:xfrm>
          <a:prstGeom prst="rect">
            <a:avLst/>
          </a:prstGeom>
          <a:solidFill>
            <a:srgbClr val="08D0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cs-CZ" sz="3000" b="1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Úvod</a:t>
            </a:r>
            <a:endParaRPr sz="3000" b="1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68" name="Google Shape;168;p39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422000" cy="713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99E1"/>
        </a:solidFill>
        <a:effectLst/>
      </p:bgPr>
    </p:bg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7" name="Google Shape;387;p57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6614" b="-26614"/>
          <a:stretch/>
        </p:blipFill>
        <p:spPr>
          <a:xfrm>
            <a:off x="0" y="0"/>
            <a:ext cx="1710963" cy="858825"/>
          </a:xfrm>
          <a:prstGeom prst="rect">
            <a:avLst/>
          </a:prstGeom>
          <a:noFill/>
          <a:ln>
            <a:noFill/>
          </a:ln>
        </p:spPr>
      </p:pic>
      <p:sp>
        <p:nvSpPr>
          <p:cNvPr id="388" name="Google Shape;388;p57"/>
          <p:cNvSpPr txBox="1"/>
          <p:nvPr/>
        </p:nvSpPr>
        <p:spPr>
          <a:xfrm>
            <a:off x="5401300" y="338750"/>
            <a:ext cx="3743100" cy="699900"/>
          </a:xfrm>
          <a:prstGeom prst="rect">
            <a:avLst/>
          </a:prstGeom>
          <a:solidFill>
            <a:srgbClr val="08D0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Výzva 2</a:t>
            </a:r>
            <a:endParaRPr sz="30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9" name="Google Shape;389;p57"/>
          <p:cNvSpPr/>
          <p:nvPr/>
        </p:nvSpPr>
        <p:spPr>
          <a:xfrm>
            <a:off x="6931850" y="5267450"/>
            <a:ext cx="1914300" cy="1248900"/>
          </a:xfrm>
          <a:prstGeom prst="roundRect">
            <a:avLst>
              <a:gd name="adj" fmla="val 25201"/>
            </a:avLst>
          </a:prstGeom>
          <a:solidFill>
            <a:srgbClr val="08D0C4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bílý papír na tmavém pozadí = 'cesta'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90" name="Google Shape;390;p57"/>
          <p:cNvSpPr txBox="1"/>
          <p:nvPr/>
        </p:nvSpPr>
        <p:spPr>
          <a:xfrm>
            <a:off x="75051" y="1010752"/>
            <a:ext cx="73353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0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</a:t>
            </a:r>
            <a:r>
              <a:rPr lang="en" sz="30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ogické bloky</a:t>
            </a:r>
            <a:r>
              <a:rPr lang="cs-CZ" sz="30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pro </a:t>
            </a:r>
            <a:r>
              <a:rPr lang="en" sz="30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lepší kontrolu nad „autem“.</a:t>
            </a:r>
            <a:endParaRPr sz="30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p57"/>
          <p:cNvSpPr/>
          <p:nvPr/>
        </p:nvSpPr>
        <p:spPr>
          <a:xfrm>
            <a:off x="365750" y="5637175"/>
            <a:ext cx="1616700" cy="699900"/>
          </a:xfrm>
          <a:prstGeom prst="wedgeRoundRectCallout">
            <a:avLst>
              <a:gd name="adj1" fmla="val 71596"/>
              <a:gd name="adj2" fmla="val 2293"/>
              <a:gd name="adj3" fmla="val 0"/>
            </a:avLst>
          </a:prstGeom>
          <a:solidFill>
            <a:srgbClr val="FFCC66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Otestujte systém!</a:t>
            </a:r>
            <a:endParaRPr sz="18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92" name="Google Shape;392;p57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4030" y="5639437"/>
            <a:ext cx="1238259" cy="972375"/>
          </a:xfrm>
          <a:prstGeom prst="rect">
            <a:avLst/>
          </a:prstGeom>
          <a:noFill/>
          <a:ln>
            <a:noFill/>
          </a:ln>
        </p:spPr>
      </p:pic>
      <p:sp>
        <p:nvSpPr>
          <p:cNvPr id="393" name="Google Shape;393;p57"/>
          <p:cNvSpPr/>
          <p:nvPr/>
        </p:nvSpPr>
        <p:spPr>
          <a:xfrm>
            <a:off x="3627925" y="5573275"/>
            <a:ext cx="2918400" cy="1038600"/>
          </a:xfrm>
          <a:prstGeom prst="wedgeRoundRectCallout">
            <a:avLst>
              <a:gd name="adj1" fmla="val -61632"/>
              <a:gd name="adj2" fmla="val 2595"/>
              <a:gd name="adj3" fmla="val 0"/>
            </a:avLst>
          </a:prstGeom>
          <a:solidFill>
            <a:srgbClr val="FFCC66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Mění „auto“ směr, když dosáhne okrajů?</a:t>
            </a:r>
            <a:endParaRPr sz="18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94" name="Google Shape;394;p57"/>
          <p:cNvSpPr/>
          <p:nvPr/>
        </p:nvSpPr>
        <p:spPr>
          <a:xfrm>
            <a:off x="250538" y="2029950"/>
            <a:ext cx="572400" cy="534600"/>
          </a:xfrm>
          <a:prstGeom prst="ellipse">
            <a:avLst/>
          </a:prstGeom>
          <a:solidFill>
            <a:srgbClr val="FFCC66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Helvetica Neue"/>
                <a:ea typeface="Helvetica Neue"/>
                <a:cs typeface="Helvetica Neue"/>
                <a:sym typeface="Helvetica Neue"/>
              </a:rPr>
              <a:t>3</a:t>
            </a:r>
            <a:endParaRPr sz="1800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95" name="Google Shape;395;p57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1473" y="2147050"/>
            <a:ext cx="2962300" cy="296230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96" name="Google Shape;396;p57"/>
          <p:cNvPicPr preferRelativeResize="0"/>
          <p:nvPr/>
        </p:nvPicPr>
        <p:blipFill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3850" y="2147050"/>
            <a:ext cx="2975814" cy="2962288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397" name="Google Shape;397;p57"/>
          <p:cNvCxnSpPr>
            <a:stCxn id="398" idx="3"/>
          </p:cNvCxnSpPr>
          <p:nvPr/>
        </p:nvCxnSpPr>
        <p:spPr>
          <a:xfrm rot="10800000" flipH="1">
            <a:off x="2070350" y="2948375"/>
            <a:ext cx="748800" cy="2367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98" name="Google Shape;398;p57"/>
          <p:cNvSpPr/>
          <p:nvPr/>
        </p:nvSpPr>
        <p:spPr>
          <a:xfrm>
            <a:off x="250550" y="2877275"/>
            <a:ext cx="1819800" cy="615600"/>
          </a:xfrm>
          <a:prstGeom prst="roundRect">
            <a:avLst>
              <a:gd name="adj" fmla="val 25201"/>
            </a:avLst>
          </a:prstGeom>
          <a:solidFill>
            <a:srgbClr val="08D0C4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Světelný senzor</a:t>
            </a:r>
            <a:r>
              <a:rPr lang="en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s-CZ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senzorem dolů</a:t>
            </a:r>
            <a:endParaRPr sz="18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99" name="Google Shape;399;p57"/>
          <p:cNvCxnSpPr>
            <a:stCxn id="389" idx="0"/>
          </p:cNvCxnSpPr>
          <p:nvPr/>
        </p:nvCxnSpPr>
        <p:spPr>
          <a:xfrm rot="10800000">
            <a:off x="7718300" y="4773050"/>
            <a:ext cx="170700" cy="4944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00" name="Google Shape;400;p57"/>
          <p:cNvCxnSpPr/>
          <p:nvPr/>
        </p:nvCxnSpPr>
        <p:spPr>
          <a:xfrm rot="10800000">
            <a:off x="5636075" y="4946075"/>
            <a:ext cx="1305000" cy="5274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99E1"/>
        </a:solidFill>
        <a:effectLst/>
      </p:bgPr>
    </p:bg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58"/>
          <p:cNvSpPr txBox="1"/>
          <p:nvPr/>
        </p:nvSpPr>
        <p:spPr>
          <a:xfrm>
            <a:off x="3530600" y="338750"/>
            <a:ext cx="5613600" cy="699900"/>
          </a:xfrm>
          <a:prstGeom prst="rect">
            <a:avLst/>
          </a:prstGeom>
          <a:solidFill>
            <a:srgbClr val="08D0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Kontrol</a:t>
            </a:r>
            <a:r>
              <a:rPr lang="cs-CZ" sz="30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r>
              <a:rPr lang="en" sz="30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porozumění</a:t>
            </a:r>
            <a:endParaRPr sz="30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06" name="Google Shape;406;p58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422000" cy="71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p58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179824" y="266225"/>
            <a:ext cx="1350766" cy="875025"/>
          </a:xfrm>
          <a:prstGeom prst="rect">
            <a:avLst/>
          </a:prstGeom>
          <a:noFill/>
          <a:ln>
            <a:noFill/>
          </a:ln>
        </p:spPr>
      </p:pic>
      <p:sp>
        <p:nvSpPr>
          <p:cNvPr id="408" name="Google Shape;408;p58"/>
          <p:cNvSpPr/>
          <p:nvPr/>
        </p:nvSpPr>
        <p:spPr>
          <a:xfrm>
            <a:off x="294650" y="1366250"/>
            <a:ext cx="8130600" cy="2314200"/>
          </a:xfrm>
          <a:prstGeom prst="roundRect">
            <a:avLst>
              <a:gd name="adj" fmla="val 17115"/>
            </a:avLst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Montserrat"/>
              <a:buAutoNum type="arabicPeriod"/>
            </a:pPr>
            <a:r>
              <a:rPr lang="en" sz="2500" b="1" dirty="0">
                <a:latin typeface="Montserrat"/>
                <a:ea typeface="Montserrat"/>
                <a:cs typeface="Montserrat"/>
                <a:sym typeface="Montserrat"/>
              </a:rPr>
              <a:t>Které tvrzení o logic</a:t>
            </a:r>
            <a:r>
              <a:rPr lang="cs-CZ" sz="2500" b="1" dirty="0" err="1">
                <a:latin typeface="Montserrat"/>
                <a:ea typeface="Montserrat"/>
                <a:cs typeface="Montserrat"/>
                <a:sym typeface="Montserrat"/>
              </a:rPr>
              <a:t>kém</a:t>
            </a:r>
            <a:r>
              <a:rPr lang="cs-CZ" sz="2500" b="1" dirty="0">
                <a:latin typeface="Montserrat"/>
                <a:ea typeface="Montserrat"/>
                <a:cs typeface="Montserrat"/>
                <a:sym typeface="Montserrat"/>
              </a:rPr>
              <a:t> bloku </a:t>
            </a:r>
            <a:r>
              <a:rPr lang="en" sz="2500" b="1" dirty="0">
                <a:latin typeface="Montserrat"/>
                <a:ea typeface="Montserrat"/>
                <a:cs typeface="Montserrat"/>
                <a:sym typeface="Montserrat"/>
              </a:rPr>
              <a:t>AND</a:t>
            </a:r>
            <a:r>
              <a:rPr lang="cs-CZ" sz="2500" b="1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2500" b="1" dirty="0">
                <a:latin typeface="Montserrat"/>
                <a:ea typeface="Montserrat"/>
                <a:cs typeface="Montserrat"/>
                <a:sym typeface="Montserrat"/>
              </a:rPr>
              <a:t>j</a:t>
            </a:r>
            <a:r>
              <a:rPr lang="cs-CZ" sz="2500" b="1" dirty="0">
                <a:latin typeface="Montserrat"/>
                <a:ea typeface="Montserrat"/>
                <a:cs typeface="Montserrat"/>
                <a:sym typeface="Montserrat"/>
              </a:rPr>
              <a:t>e</a:t>
            </a:r>
            <a:r>
              <a:rPr lang="en" sz="2500" b="1" dirty="0">
                <a:latin typeface="Montserrat"/>
                <a:ea typeface="Montserrat"/>
                <a:cs typeface="Montserrat"/>
                <a:sym typeface="Montserrat"/>
              </a:rPr>
              <a:t> správné?</a:t>
            </a:r>
            <a:endParaRPr sz="25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AutoNum type="alphaLcPeriod"/>
            </a:pPr>
            <a:r>
              <a:rPr lang="en" sz="2000" dirty="0">
                <a:latin typeface="Montserrat"/>
                <a:ea typeface="Montserrat"/>
                <a:cs typeface="Montserrat"/>
                <a:sym typeface="Montserrat"/>
              </a:rPr>
              <a:t>Potřebují jeden vstup a dva výstupy. </a:t>
            </a:r>
            <a:endParaRPr sz="20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AutoNum type="alphaLcPeriod"/>
            </a:pPr>
            <a:r>
              <a:rPr lang="en" sz="2000" dirty="0">
                <a:latin typeface="Montserrat"/>
                <a:ea typeface="Montserrat"/>
                <a:cs typeface="Montserrat"/>
                <a:sym typeface="Montserrat"/>
              </a:rPr>
              <a:t>Potřebují dva vstupy a pouze na výstupu.</a:t>
            </a:r>
            <a:endParaRPr sz="20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AutoNum type="alphaLcPeriod"/>
            </a:pPr>
            <a:r>
              <a:rPr lang="en" sz="2000" dirty="0">
                <a:latin typeface="Montserrat"/>
                <a:ea typeface="Montserrat"/>
                <a:cs typeface="Montserrat"/>
                <a:sym typeface="Montserrat"/>
              </a:rPr>
              <a:t>Potřebují dva vstupy, ale mohou mít více výstupů.</a:t>
            </a:r>
            <a:endParaRPr sz="25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9" name="Google Shape;409;p58"/>
          <p:cNvSpPr/>
          <p:nvPr/>
        </p:nvSpPr>
        <p:spPr>
          <a:xfrm>
            <a:off x="294650" y="3867875"/>
            <a:ext cx="8130600" cy="2618400"/>
          </a:xfrm>
          <a:prstGeom prst="roundRect">
            <a:avLst>
              <a:gd name="adj" fmla="val 17115"/>
            </a:avLst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 dirty="0">
                <a:latin typeface="Montserrat"/>
                <a:ea typeface="Montserrat"/>
                <a:cs typeface="Montserrat"/>
                <a:sym typeface="Montserrat"/>
              </a:rPr>
              <a:t>2. Co je to autonomní vozidlo?</a:t>
            </a:r>
            <a:endParaRPr sz="25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AutoNum type="alphaLcPeriod"/>
            </a:pPr>
            <a:r>
              <a:rPr lang="en" sz="2000" dirty="0">
                <a:latin typeface="Montserrat"/>
                <a:ea typeface="Montserrat"/>
                <a:cs typeface="Montserrat"/>
                <a:sym typeface="Montserrat"/>
              </a:rPr>
              <a:t>Vozidlo, které má za sebou neustále jiná vozidla.</a:t>
            </a:r>
            <a:endParaRPr sz="20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AutoNum type="alphaLcPeriod"/>
            </a:pPr>
            <a:r>
              <a:rPr lang="en" sz="2000" dirty="0">
                <a:latin typeface="Montserrat"/>
                <a:ea typeface="Montserrat"/>
                <a:cs typeface="Montserrat"/>
                <a:sym typeface="Montserrat"/>
              </a:rPr>
              <a:t>Vozidlo, které vyžaduje lidský vstup pro všechny prvky řízení.</a:t>
            </a:r>
            <a:endParaRPr sz="20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AutoNum type="alphaLcPeriod"/>
            </a:pPr>
            <a:r>
              <a:rPr lang="en" sz="2000" dirty="0">
                <a:latin typeface="Montserrat"/>
                <a:ea typeface="Montserrat"/>
                <a:cs typeface="Montserrat"/>
                <a:sym typeface="Montserrat"/>
              </a:rPr>
              <a:t>Vozidlo schopné pohybu s malým nebo žádným </a:t>
            </a:r>
            <a:r>
              <a:rPr lang="cs-CZ" sz="2000" dirty="0">
                <a:latin typeface="Montserrat"/>
                <a:ea typeface="Montserrat"/>
                <a:cs typeface="Montserrat"/>
                <a:sym typeface="Montserrat"/>
              </a:rPr>
              <a:t>vstupem </a:t>
            </a:r>
            <a:r>
              <a:rPr lang="en" sz="2000" dirty="0">
                <a:latin typeface="Montserrat"/>
                <a:ea typeface="Montserrat"/>
                <a:cs typeface="Montserrat"/>
                <a:sym typeface="Montserrat"/>
              </a:rPr>
              <a:t>člověk</a:t>
            </a:r>
            <a:r>
              <a:rPr lang="cs-CZ" sz="2000" dirty="0">
                <a:latin typeface="Montserrat"/>
                <a:ea typeface="Montserrat"/>
                <a:cs typeface="Montserrat"/>
                <a:sym typeface="Montserrat"/>
              </a:rPr>
              <a:t>a</a:t>
            </a:r>
            <a:r>
              <a:rPr lang="en" sz="2000" dirty="0">
                <a:latin typeface="Montserrat"/>
                <a:ea typeface="Montserrat"/>
                <a:cs typeface="Montserrat"/>
                <a:sym typeface="Montserrat"/>
              </a:rPr>
              <a:t>, využívající schopnost vnímat své prostředí</a:t>
            </a:r>
            <a:r>
              <a:rPr lang="cs-CZ" sz="2000" dirty="0">
                <a:latin typeface="Montserrat"/>
                <a:ea typeface="Montserrat"/>
                <a:cs typeface="Montserrat"/>
                <a:sym typeface="Montserrat"/>
              </a:rPr>
              <a:t> a reagovat na něj.</a:t>
            </a:r>
            <a:endParaRPr sz="25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99E1"/>
        </a:solidFill>
        <a:effectLst/>
      </p:bgPr>
    </p:bg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59"/>
          <p:cNvSpPr txBox="1"/>
          <p:nvPr/>
        </p:nvSpPr>
        <p:spPr>
          <a:xfrm>
            <a:off x="3530600" y="338750"/>
            <a:ext cx="5613600" cy="699900"/>
          </a:xfrm>
          <a:prstGeom prst="rect">
            <a:avLst/>
          </a:prstGeom>
          <a:solidFill>
            <a:srgbClr val="08D0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Kontrol</a:t>
            </a:r>
            <a:r>
              <a:rPr lang="cs-CZ" sz="30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r>
              <a:rPr lang="en" sz="30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porozumění</a:t>
            </a:r>
            <a:endParaRPr sz="30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15" name="Google Shape;415;p59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422000" cy="71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p59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179824" y="266225"/>
            <a:ext cx="1350766" cy="875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59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6439" y="2383074"/>
            <a:ext cx="766677" cy="81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59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6439" y="4243399"/>
            <a:ext cx="766677" cy="813450"/>
          </a:xfrm>
          <a:prstGeom prst="rect">
            <a:avLst/>
          </a:prstGeom>
          <a:noFill/>
          <a:ln>
            <a:noFill/>
          </a:ln>
        </p:spPr>
      </p:pic>
      <p:sp>
        <p:nvSpPr>
          <p:cNvPr id="419" name="Google Shape;419;p59"/>
          <p:cNvSpPr/>
          <p:nvPr/>
        </p:nvSpPr>
        <p:spPr>
          <a:xfrm>
            <a:off x="218450" y="1366250"/>
            <a:ext cx="8041800" cy="1924800"/>
          </a:xfrm>
          <a:prstGeom prst="roundRect">
            <a:avLst>
              <a:gd name="adj" fmla="val 17115"/>
            </a:avLst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Montserrat"/>
              <a:buAutoNum type="arabicPeriod"/>
            </a:pPr>
            <a:r>
              <a:rPr lang="cs-CZ" sz="2500" b="1" dirty="0">
                <a:latin typeface="Montserrat"/>
                <a:ea typeface="Montserrat"/>
                <a:cs typeface="Montserrat"/>
                <a:sym typeface="Montserrat"/>
              </a:rPr>
              <a:t>Které tvrzení o logickém bloku AND je správné?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dirty="0">
                <a:latin typeface="Montserrat"/>
                <a:ea typeface="Montserrat"/>
                <a:cs typeface="Montserrat"/>
                <a:sym typeface="Montserrat"/>
              </a:rPr>
              <a:t>c</a:t>
            </a:r>
            <a:r>
              <a:rPr lang="en" sz="2000" dirty="0">
                <a:latin typeface="Montserrat"/>
                <a:ea typeface="Montserrat"/>
                <a:cs typeface="Montserrat"/>
                <a:sym typeface="Montserrat"/>
              </a:rPr>
              <a:t>. </a:t>
            </a:r>
            <a:r>
              <a:rPr lang="cs-CZ" sz="20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2000" dirty="0">
                <a:latin typeface="Montserrat"/>
                <a:ea typeface="Montserrat"/>
                <a:cs typeface="Montserrat"/>
                <a:sym typeface="Montserrat"/>
              </a:rPr>
              <a:t>Potřebují dva vstupy, ale mohou mít více výstupů.</a:t>
            </a:r>
            <a:endParaRPr sz="25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20" name="Google Shape;420;p59"/>
          <p:cNvSpPr/>
          <p:nvPr/>
        </p:nvSpPr>
        <p:spPr>
          <a:xfrm>
            <a:off x="218450" y="3464325"/>
            <a:ext cx="8041800" cy="1726800"/>
          </a:xfrm>
          <a:prstGeom prst="roundRect">
            <a:avLst>
              <a:gd name="adj" fmla="val 17115"/>
            </a:avLst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 dirty="0">
                <a:latin typeface="Montserrat"/>
                <a:ea typeface="Montserrat"/>
                <a:cs typeface="Montserrat"/>
                <a:sym typeface="Montserrat"/>
              </a:rPr>
              <a:t>2. Co je to autonomní vozidlo?</a:t>
            </a:r>
            <a:endParaRPr sz="25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dirty="0">
                <a:latin typeface="Montserrat"/>
                <a:ea typeface="Montserrat"/>
                <a:cs typeface="Montserrat"/>
                <a:sym typeface="Montserrat"/>
              </a:rPr>
              <a:t>c</a:t>
            </a:r>
            <a:r>
              <a:rPr lang="en" sz="2000" dirty="0">
                <a:latin typeface="Montserrat"/>
                <a:ea typeface="Montserrat"/>
                <a:cs typeface="Montserrat"/>
                <a:sym typeface="Montserrat"/>
              </a:rPr>
              <a:t>. </a:t>
            </a:r>
            <a:r>
              <a:rPr lang="cs-CZ" sz="20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2000" dirty="0">
                <a:latin typeface="Montserrat"/>
                <a:ea typeface="Montserrat"/>
                <a:cs typeface="Montserrat"/>
                <a:sym typeface="Montserrat"/>
              </a:rPr>
              <a:t>Vozidlo schopné pohybu s malým nebo žádným </a:t>
            </a:r>
            <a:r>
              <a:rPr lang="cs-CZ" sz="2000" dirty="0">
                <a:latin typeface="Montserrat"/>
                <a:ea typeface="Montserrat"/>
                <a:cs typeface="Montserrat"/>
                <a:sym typeface="Montserrat"/>
              </a:rPr>
              <a:t>vstupem </a:t>
            </a:r>
            <a:r>
              <a:rPr lang="en" sz="2000" dirty="0">
                <a:latin typeface="Montserrat"/>
                <a:ea typeface="Montserrat"/>
                <a:cs typeface="Montserrat"/>
                <a:sym typeface="Montserrat"/>
              </a:rPr>
              <a:t>člověk</a:t>
            </a:r>
            <a:r>
              <a:rPr lang="cs-CZ" sz="2000" dirty="0">
                <a:latin typeface="Montserrat"/>
                <a:ea typeface="Montserrat"/>
                <a:cs typeface="Montserrat"/>
                <a:sym typeface="Montserrat"/>
              </a:rPr>
              <a:t>a</a:t>
            </a:r>
            <a:r>
              <a:rPr lang="en" sz="2000" dirty="0">
                <a:latin typeface="Montserrat"/>
                <a:ea typeface="Montserrat"/>
                <a:cs typeface="Montserrat"/>
                <a:sym typeface="Montserrat"/>
              </a:rPr>
              <a:t>, využívající schopnost vnímat své prostředí</a:t>
            </a:r>
            <a:r>
              <a:rPr lang="cs-CZ" sz="2000" dirty="0">
                <a:latin typeface="Montserrat"/>
                <a:ea typeface="Montserrat"/>
                <a:cs typeface="Montserrat"/>
                <a:sym typeface="Montserrat"/>
              </a:rPr>
              <a:t> a reagovat na něj.</a:t>
            </a:r>
            <a:endParaRPr sz="25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99E1"/>
        </a:solidFill>
        <a:effectLst/>
      </p:bgPr>
    </p:bg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5" name="Google Shape;425;p60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710963" cy="858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Google Shape;426;p60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7250" y="2144888"/>
            <a:ext cx="619125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60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4838" y="2144888"/>
            <a:ext cx="619125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" name="Google Shape;428;p60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2444" y="2144888"/>
            <a:ext cx="619125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p60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7500" y="2144900"/>
            <a:ext cx="619125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0" name="Google Shape;430;p60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3625" y="2098625"/>
            <a:ext cx="619125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1" name="Google Shape;431;p60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882" y="2098625"/>
            <a:ext cx="619125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432" name="Google Shape;432;p60"/>
          <p:cNvSpPr/>
          <p:nvPr/>
        </p:nvSpPr>
        <p:spPr>
          <a:xfrm>
            <a:off x="473575" y="2776450"/>
            <a:ext cx="2439900" cy="28749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Experimentujte se světlem. Můžete přidat RGB LED diodu, která reaguje na světelný senzor stejným způsobem jako DC motory?</a:t>
            </a:r>
            <a:endParaRPr sz="18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33" name="Google Shape;433;p60"/>
          <p:cNvSpPr/>
          <p:nvPr/>
        </p:nvSpPr>
        <p:spPr>
          <a:xfrm>
            <a:off x="5722525" y="2802275"/>
            <a:ext cx="3065400" cy="28749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Experimentujte s intervalovým blokem. Můžete tento blok připojit k bloku Změna směru a naprogramovat nastavení Interval k nastavenému kontrastu papíru a podlahy? </a:t>
            </a:r>
            <a:endParaRPr sz="2500" b="1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34" name="Google Shape;434;p60"/>
          <p:cNvSpPr/>
          <p:nvPr/>
        </p:nvSpPr>
        <p:spPr>
          <a:xfrm>
            <a:off x="3078300" y="2802275"/>
            <a:ext cx="2479500" cy="28749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Experimentujte s blokem Škála. Můžete přidat tento blok do systému, aby ovlivnil hodnoty Porovnání? Jaký je výsledek? </a:t>
            </a:r>
            <a:endParaRPr sz="18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35" name="Google Shape;435;p60"/>
          <p:cNvSpPr txBox="1"/>
          <p:nvPr/>
        </p:nvSpPr>
        <p:spPr>
          <a:xfrm>
            <a:off x="5401300" y="338750"/>
            <a:ext cx="3743100" cy="699900"/>
          </a:xfrm>
          <a:prstGeom prst="rect">
            <a:avLst/>
          </a:prstGeom>
          <a:solidFill>
            <a:srgbClr val="08D0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0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Rozšiřující aktivity</a:t>
            </a:r>
            <a:endParaRPr sz="30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99E1"/>
        </a:solidFill>
        <a:effectLst/>
      </p:bgPr>
    </p:bg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61"/>
          <p:cNvSpPr/>
          <p:nvPr/>
        </p:nvSpPr>
        <p:spPr>
          <a:xfrm>
            <a:off x="1455950" y="3674150"/>
            <a:ext cx="3002400" cy="2151000"/>
          </a:xfrm>
          <a:prstGeom prst="wedgeRoundRectCallout">
            <a:avLst>
              <a:gd name="adj1" fmla="val 67164"/>
              <a:gd name="adj2" fmla="val -6522"/>
              <a:gd name="adj3" fmla="val 0"/>
            </a:avLst>
          </a:prstGeom>
          <a:solidFill>
            <a:srgbClr val="FFCC66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61"/>
          <p:cNvSpPr txBox="1"/>
          <p:nvPr/>
        </p:nvSpPr>
        <p:spPr>
          <a:xfrm>
            <a:off x="1598300" y="4213288"/>
            <a:ext cx="271770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3000" b="1">
                <a:latin typeface="Montserrat"/>
                <a:ea typeface="Montserrat"/>
                <a:cs typeface="Montserrat"/>
                <a:sym typeface="Montserrat"/>
              </a:rPr>
              <a:t>Dokážete nakreslit svůj systém?</a:t>
            </a:r>
            <a:endParaRPr sz="3000" b="1" u="none" strike="noStrike" cap="none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42" name="Google Shape;442;p61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422000" cy="713775"/>
          </a:xfrm>
          <a:prstGeom prst="rect">
            <a:avLst/>
          </a:prstGeom>
          <a:noFill/>
          <a:ln>
            <a:noFill/>
          </a:ln>
        </p:spPr>
      </p:pic>
      <p:sp>
        <p:nvSpPr>
          <p:cNvPr id="443" name="Google Shape;443;p61"/>
          <p:cNvSpPr/>
          <p:nvPr/>
        </p:nvSpPr>
        <p:spPr>
          <a:xfrm>
            <a:off x="3783175" y="1213250"/>
            <a:ext cx="3002400" cy="2056200"/>
          </a:xfrm>
          <a:prstGeom prst="wedgeRoundRectCallout">
            <a:avLst>
              <a:gd name="adj1" fmla="val -75758"/>
              <a:gd name="adj2" fmla="val -13464"/>
              <a:gd name="adj3" fmla="val 0"/>
            </a:avLst>
          </a:prstGeom>
          <a:solidFill>
            <a:srgbClr val="FFCC66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latin typeface="Montserrat"/>
                <a:ea typeface="Montserrat"/>
                <a:cs typeface="Montserrat"/>
                <a:sym typeface="Montserrat"/>
              </a:rPr>
              <a:t>Co jste se dnes naučili?</a:t>
            </a:r>
            <a:endParaRPr sz="30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44" name="Google Shape;444;p61"/>
          <p:cNvSpPr txBox="1"/>
          <p:nvPr/>
        </p:nvSpPr>
        <p:spPr>
          <a:xfrm>
            <a:off x="5400900" y="251263"/>
            <a:ext cx="3743100" cy="699900"/>
          </a:xfrm>
          <a:prstGeom prst="rect">
            <a:avLst/>
          </a:prstGeom>
          <a:solidFill>
            <a:srgbClr val="08D0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0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Závěr a reflexe</a:t>
            </a:r>
            <a:endParaRPr sz="30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45" name="Google Shape;445;p61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8725" y="3793625"/>
            <a:ext cx="2557025" cy="1984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6" name="Google Shape;446;p61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824" y="1286050"/>
            <a:ext cx="1877123" cy="1506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99E1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40"/>
          <p:cNvSpPr txBox="1"/>
          <p:nvPr/>
        </p:nvSpPr>
        <p:spPr>
          <a:xfrm>
            <a:off x="-625375" y="135288"/>
            <a:ext cx="9144000" cy="8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en" sz="30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3000" b="1" u="none" strike="noStrike" cap="non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4" name="Google Shape;174;p40"/>
          <p:cNvSpPr txBox="1"/>
          <p:nvPr/>
        </p:nvSpPr>
        <p:spPr>
          <a:xfrm>
            <a:off x="228200" y="795525"/>
            <a:ext cx="8853300" cy="105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Kde existují autonomní vozidla?</a:t>
            </a:r>
            <a:endParaRPr sz="30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9" name="Google Shape;179;p40"/>
          <p:cNvSpPr txBox="1"/>
          <p:nvPr/>
        </p:nvSpPr>
        <p:spPr>
          <a:xfrm>
            <a:off x="5557500" y="338750"/>
            <a:ext cx="3586500" cy="699900"/>
          </a:xfrm>
          <a:prstGeom prst="rect">
            <a:avLst/>
          </a:prstGeom>
          <a:solidFill>
            <a:srgbClr val="08D0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en" sz="3000" b="1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cs-CZ" sz="30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Úvod</a:t>
            </a:r>
            <a:endParaRPr sz="3000" b="1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80" name="Google Shape;180;p40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422000" cy="71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75;p40">
            <a:extLst>
              <a:ext uri="{FF2B5EF4-FFF2-40B4-BE49-F238E27FC236}">
                <a16:creationId xmlns:a16="http://schemas.microsoft.com/office/drawing/2014/main" id="{7F10008C-C9E9-4980-946A-8D0B245E710A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1076" y="1699975"/>
            <a:ext cx="2849925" cy="2134675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7" name="Google Shape;176;p40">
            <a:extLst>
              <a:ext uri="{FF2B5EF4-FFF2-40B4-BE49-F238E27FC236}">
                <a16:creationId xmlns:a16="http://schemas.microsoft.com/office/drawing/2014/main" id="{105C7D0B-0BB2-4E27-82DC-FF8CFF3B0714}"/>
              </a:ext>
            </a:extLst>
          </p:cNvPr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700" y="4319399"/>
            <a:ext cx="3065467" cy="1724325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8" name="Google Shape;177;p40">
            <a:extLst>
              <a:ext uri="{FF2B5EF4-FFF2-40B4-BE49-F238E27FC236}">
                <a16:creationId xmlns:a16="http://schemas.microsoft.com/office/drawing/2014/main" id="{9C8393E9-7248-4296-B693-B1F17F94EA30}"/>
              </a:ext>
            </a:extLst>
          </p:cNvPr>
          <p:cNvPicPr preferRelativeResize="0"/>
          <p:nvPr/>
        </p:nvPicPr>
        <p:blipFill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8525" y="4319412"/>
            <a:ext cx="2781348" cy="2086011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" name="Google Shape;178;p40">
            <a:extLst>
              <a:ext uri="{FF2B5EF4-FFF2-40B4-BE49-F238E27FC236}">
                <a16:creationId xmlns:a16="http://schemas.microsoft.com/office/drawing/2014/main" id="{AE1F731A-8ED0-47FC-9E24-A0A3DD7FDE66}"/>
              </a:ext>
            </a:extLst>
          </p:cNvPr>
          <p:cNvPicPr preferRelativeResize="0"/>
          <p:nvPr/>
        </p:nvPicPr>
        <p:blipFill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5388" y="1699975"/>
            <a:ext cx="3202014" cy="2134676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0" name="Google Shape;181;p40">
            <a:extLst>
              <a:ext uri="{FF2B5EF4-FFF2-40B4-BE49-F238E27FC236}">
                <a16:creationId xmlns:a16="http://schemas.microsoft.com/office/drawing/2014/main" id="{F0ED7A38-D36D-49BC-8DAE-A44C8EC85DFE}"/>
              </a:ext>
            </a:extLst>
          </p:cNvPr>
          <p:cNvSpPr/>
          <p:nvPr/>
        </p:nvSpPr>
        <p:spPr>
          <a:xfrm>
            <a:off x="743338" y="3622800"/>
            <a:ext cx="3065400" cy="492900"/>
          </a:xfrm>
          <a:prstGeom prst="roundRect">
            <a:avLst>
              <a:gd name="adj" fmla="val 16667"/>
            </a:avLst>
          </a:prstGeom>
          <a:solidFill>
            <a:srgbClr val="FDFDFD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Montserrat"/>
                <a:ea typeface="Montserrat"/>
                <a:cs typeface="Montserrat"/>
                <a:sym typeface="Montserrat"/>
              </a:rPr>
              <a:t>Metro – São Paolo, Braz</a:t>
            </a:r>
            <a:r>
              <a:rPr lang="cs-CZ" sz="1800" dirty="0" err="1">
                <a:latin typeface="Montserrat"/>
                <a:ea typeface="Montserrat"/>
                <a:cs typeface="Montserrat"/>
                <a:sym typeface="Montserrat"/>
              </a:rPr>
              <a:t>ílie</a:t>
            </a:r>
            <a:endParaRPr sz="18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" name="Google Shape;182;p40">
            <a:extLst>
              <a:ext uri="{FF2B5EF4-FFF2-40B4-BE49-F238E27FC236}">
                <a16:creationId xmlns:a16="http://schemas.microsoft.com/office/drawing/2014/main" id="{1A55D878-A6AE-43BB-8384-23BC4D62A9B6}"/>
              </a:ext>
            </a:extLst>
          </p:cNvPr>
          <p:cNvSpPr/>
          <p:nvPr/>
        </p:nvSpPr>
        <p:spPr>
          <a:xfrm>
            <a:off x="5210700" y="3622800"/>
            <a:ext cx="2600700" cy="492900"/>
          </a:xfrm>
          <a:prstGeom prst="roundRect">
            <a:avLst>
              <a:gd name="adj" fmla="val 16667"/>
            </a:avLst>
          </a:prstGeom>
          <a:solidFill>
            <a:srgbClr val="08D0C4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EZ10 bus – Eston</a:t>
            </a:r>
            <a:r>
              <a:rPr lang="cs-CZ" sz="180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sko</a:t>
            </a:r>
            <a:endParaRPr sz="18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" name="Google Shape;183;p40">
            <a:extLst>
              <a:ext uri="{FF2B5EF4-FFF2-40B4-BE49-F238E27FC236}">
                <a16:creationId xmlns:a16="http://schemas.microsoft.com/office/drawing/2014/main" id="{04993E33-6B8C-4EE2-9351-B9C976D411DE}"/>
              </a:ext>
            </a:extLst>
          </p:cNvPr>
          <p:cNvSpPr/>
          <p:nvPr/>
        </p:nvSpPr>
        <p:spPr>
          <a:xfrm>
            <a:off x="4867650" y="6043725"/>
            <a:ext cx="3286800" cy="492900"/>
          </a:xfrm>
          <a:prstGeom prst="roundRect">
            <a:avLst>
              <a:gd name="adj" fmla="val 16667"/>
            </a:avLst>
          </a:prstGeom>
          <a:solidFill>
            <a:srgbClr val="FDFDFD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Montserrat"/>
                <a:ea typeface="Montserrat"/>
                <a:cs typeface="Montserrat"/>
                <a:sym typeface="Montserrat"/>
              </a:rPr>
              <a:t>Combino </a:t>
            </a:r>
            <a:r>
              <a:rPr lang="cs-CZ" sz="1800" dirty="0">
                <a:latin typeface="Montserrat"/>
                <a:ea typeface="Montserrat"/>
                <a:cs typeface="Montserrat"/>
                <a:sym typeface="Montserrat"/>
              </a:rPr>
              <a:t>Tramvaj</a:t>
            </a:r>
            <a:r>
              <a:rPr lang="en" sz="18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–</a:t>
            </a:r>
            <a:r>
              <a:rPr lang="en" sz="18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s-CZ" sz="1800" dirty="0">
                <a:latin typeface="Montserrat"/>
                <a:ea typeface="Montserrat"/>
                <a:cs typeface="Montserrat"/>
                <a:sym typeface="Montserrat"/>
              </a:rPr>
              <a:t>Německo</a:t>
            </a:r>
            <a:r>
              <a:rPr lang="en" sz="1800" dirty="0">
                <a:latin typeface="Montserrat"/>
                <a:ea typeface="Montserrat"/>
                <a:cs typeface="Montserrat"/>
                <a:sym typeface="Montserrat"/>
              </a:rPr>
              <a:t>  </a:t>
            </a:r>
            <a:endParaRPr sz="18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" name="Google Shape;184;p40">
            <a:extLst>
              <a:ext uri="{FF2B5EF4-FFF2-40B4-BE49-F238E27FC236}">
                <a16:creationId xmlns:a16="http://schemas.microsoft.com/office/drawing/2014/main" id="{F0131307-A08D-48A7-9AD4-9B10ED73161A}"/>
              </a:ext>
            </a:extLst>
          </p:cNvPr>
          <p:cNvSpPr/>
          <p:nvPr/>
        </p:nvSpPr>
        <p:spPr>
          <a:xfrm>
            <a:off x="533000" y="6043725"/>
            <a:ext cx="3700800" cy="492900"/>
          </a:xfrm>
          <a:prstGeom prst="roundRect">
            <a:avLst>
              <a:gd name="adj" fmla="val 16667"/>
            </a:avLst>
          </a:prstGeom>
          <a:solidFill>
            <a:srgbClr val="08D0C4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Montserrat"/>
                <a:ea typeface="Montserrat"/>
                <a:cs typeface="Montserrat"/>
                <a:sym typeface="Montserrat"/>
              </a:rPr>
              <a:t>Kelana Jaya </a:t>
            </a:r>
            <a:r>
              <a:rPr lang="cs-CZ" sz="1800" dirty="0">
                <a:latin typeface="Montserrat"/>
                <a:ea typeface="Montserrat"/>
                <a:cs typeface="Montserrat"/>
                <a:sym typeface="Montserrat"/>
              </a:rPr>
              <a:t>železnice </a:t>
            </a:r>
            <a:r>
              <a:rPr lang="en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–</a:t>
            </a:r>
            <a:r>
              <a:rPr lang="en" sz="1800" dirty="0">
                <a:latin typeface="Montserrat"/>
                <a:ea typeface="Montserrat"/>
                <a:cs typeface="Montserrat"/>
                <a:sym typeface="Montserrat"/>
              </a:rPr>
              <a:t> Malaysi</a:t>
            </a:r>
            <a:r>
              <a:rPr lang="cs-CZ" sz="1800" dirty="0">
                <a:latin typeface="Montserrat"/>
                <a:ea typeface="Montserrat"/>
                <a:cs typeface="Montserrat"/>
                <a:sym typeface="Montserrat"/>
              </a:rPr>
              <a:t>e</a:t>
            </a:r>
            <a:r>
              <a:rPr lang="en" sz="18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800" dirty="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99E1"/>
        </a:solidFill>
        <a:effectLst/>
      </p:bgPr>
    </p:bg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41"/>
          <p:cNvSpPr txBox="1"/>
          <p:nvPr/>
        </p:nvSpPr>
        <p:spPr>
          <a:xfrm>
            <a:off x="-625375" y="135288"/>
            <a:ext cx="9144000" cy="8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en" sz="30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3000" b="1" u="none" strike="noStrike" cap="non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0" name="Google Shape;190;p41"/>
          <p:cNvSpPr txBox="1"/>
          <p:nvPr/>
        </p:nvSpPr>
        <p:spPr>
          <a:xfrm>
            <a:off x="5557500" y="338750"/>
            <a:ext cx="3586500" cy="699900"/>
          </a:xfrm>
          <a:prstGeom prst="rect">
            <a:avLst/>
          </a:prstGeom>
          <a:solidFill>
            <a:srgbClr val="08D0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</a:pPr>
            <a:r>
              <a:rPr lang="en" sz="30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" sz="3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Zahřát se</a:t>
            </a:r>
            <a:r>
              <a:rPr lang="en"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30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3000" b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91" name="Google Shape;191;p41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422000" cy="713775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41"/>
          <p:cNvSpPr/>
          <p:nvPr/>
        </p:nvSpPr>
        <p:spPr>
          <a:xfrm>
            <a:off x="6232250" y="5179950"/>
            <a:ext cx="2742900" cy="847500"/>
          </a:xfrm>
          <a:prstGeom prst="roundRect">
            <a:avLst>
              <a:gd name="adj" fmla="val 16667"/>
            </a:avLst>
          </a:prstGeom>
          <a:solidFill>
            <a:srgbClr val="08D0C4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Montserrat"/>
                <a:ea typeface="Montserrat"/>
                <a:cs typeface="Montserrat"/>
                <a:sym typeface="Montserrat"/>
              </a:rPr>
              <a:t>Žádná automatizace</a:t>
            </a:r>
            <a:endParaRPr sz="2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3" name="Google Shape;193;p41"/>
          <p:cNvSpPr/>
          <p:nvPr/>
        </p:nvSpPr>
        <p:spPr>
          <a:xfrm>
            <a:off x="5127225" y="2056375"/>
            <a:ext cx="2742900" cy="847500"/>
          </a:xfrm>
          <a:prstGeom prst="roundRect">
            <a:avLst>
              <a:gd name="adj" fmla="val 16667"/>
            </a:avLst>
          </a:prstGeom>
          <a:solidFill>
            <a:srgbClr val="08D0C4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Vysoká automatizace</a:t>
            </a:r>
            <a:endParaRPr sz="2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4" name="Google Shape;194;p41"/>
          <p:cNvSpPr/>
          <p:nvPr/>
        </p:nvSpPr>
        <p:spPr>
          <a:xfrm>
            <a:off x="3109025" y="3041400"/>
            <a:ext cx="2742900" cy="847500"/>
          </a:xfrm>
          <a:prstGeom prst="roundRect">
            <a:avLst>
              <a:gd name="adj" fmla="val 16667"/>
            </a:avLst>
          </a:prstGeom>
          <a:solidFill>
            <a:srgbClr val="08D0C4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Podmíněná automatizace</a:t>
            </a:r>
            <a:endParaRPr sz="2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5" name="Google Shape;195;p41"/>
          <p:cNvSpPr/>
          <p:nvPr/>
        </p:nvSpPr>
        <p:spPr>
          <a:xfrm>
            <a:off x="3359600" y="5683675"/>
            <a:ext cx="2742900" cy="847500"/>
          </a:xfrm>
          <a:prstGeom prst="roundRect">
            <a:avLst>
              <a:gd name="adj" fmla="val 16667"/>
            </a:avLst>
          </a:prstGeom>
          <a:solidFill>
            <a:srgbClr val="08D0C4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Částečná automatizace</a:t>
            </a:r>
            <a:endParaRPr sz="2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6" name="Google Shape;196;p41"/>
          <p:cNvSpPr/>
          <p:nvPr/>
        </p:nvSpPr>
        <p:spPr>
          <a:xfrm>
            <a:off x="6188050" y="3218138"/>
            <a:ext cx="2742900" cy="847500"/>
          </a:xfrm>
          <a:prstGeom prst="roundRect">
            <a:avLst>
              <a:gd name="adj" fmla="val 16667"/>
            </a:avLst>
          </a:prstGeom>
          <a:solidFill>
            <a:srgbClr val="08D0C4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Asistence řidiče</a:t>
            </a:r>
            <a:endParaRPr sz="2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7" name="Google Shape;197;p41"/>
          <p:cNvSpPr/>
          <p:nvPr/>
        </p:nvSpPr>
        <p:spPr>
          <a:xfrm>
            <a:off x="3753425" y="4199038"/>
            <a:ext cx="2742900" cy="847500"/>
          </a:xfrm>
          <a:prstGeom prst="roundRect">
            <a:avLst>
              <a:gd name="adj" fmla="val 16667"/>
            </a:avLst>
          </a:prstGeom>
          <a:solidFill>
            <a:srgbClr val="08D0C4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Plná automatizace</a:t>
            </a:r>
            <a:endParaRPr sz="2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8" name="Google Shape;198;p41"/>
          <p:cNvSpPr txBox="1"/>
          <p:nvPr/>
        </p:nvSpPr>
        <p:spPr>
          <a:xfrm>
            <a:off x="228200" y="1024125"/>
            <a:ext cx="8853300" cy="105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Můžete </a:t>
            </a:r>
            <a:r>
              <a:rPr lang="cs-CZ" sz="3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seřadit </a:t>
            </a:r>
            <a:r>
              <a:rPr lang="en" sz="3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tyto </a:t>
            </a:r>
            <a:r>
              <a:rPr lang="en" sz="30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úrovně automatizace vozidel?</a:t>
            </a:r>
            <a:endParaRPr sz="30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9" name="Google Shape;199;p41"/>
          <p:cNvSpPr/>
          <p:nvPr/>
        </p:nvSpPr>
        <p:spPr>
          <a:xfrm>
            <a:off x="424788" y="2225200"/>
            <a:ext cx="572400" cy="534600"/>
          </a:xfrm>
          <a:prstGeom prst="ellipse">
            <a:avLst/>
          </a:prstGeom>
          <a:solidFill>
            <a:srgbClr val="FFCC66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endParaRPr sz="1800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0" name="Google Shape;200;p41"/>
          <p:cNvSpPr/>
          <p:nvPr/>
        </p:nvSpPr>
        <p:spPr>
          <a:xfrm>
            <a:off x="424788" y="3169663"/>
            <a:ext cx="572400" cy="534600"/>
          </a:xfrm>
          <a:prstGeom prst="ellipse">
            <a:avLst/>
          </a:prstGeom>
          <a:solidFill>
            <a:srgbClr val="FFCC66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endParaRPr sz="1800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1" name="Google Shape;201;p41"/>
          <p:cNvSpPr/>
          <p:nvPr/>
        </p:nvSpPr>
        <p:spPr>
          <a:xfrm>
            <a:off x="424788" y="4117450"/>
            <a:ext cx="572400" cy="534600"/>
          </a:xfrm>
          <a:prstGeom prst="ellipse">
            <a:avLst/>
          </a:prstGeom>
          <a:solidFill>
            <a:srgbClr val="FFCC66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Helvetica Neue"/>
                <a:ea typeface="Helvetica Neue"/>
                <a:cs typeface="Helvetica Neue"/>
                <a:sym typeface="Helvetica Neue"/>
              </a:rPr>
              <a:t>3</a:t>
            </a:r>
            <a:endParaRPr sz="1800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2" name="Google Shape;202;p41"/>
          <p:cNvSpPr/>
          <p:nvPr/>
        </p:nvSpPr>
        <p:spPr>
          <a:xfrm>
            <a:off x="424788" y="5109425"/>
            <a:ext cx="572400" cy="534600"/>
          </a:xfrm>
          <a:prstGeom prst="ellipse">
            <a:avLst/>
          </a:prstGeom>
          <a:solidFill>
            <a:srgbClr val="FFCC66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Helvetica Neue"/>
                <a:ea typeface="Helvetica Neue"/>
                <a:cs typeface="Helvetica Neue"/>
                <a:sym typeface="Helvetica Neue"/>
              </a:rPr>
              <a:t>4</a:t>
            </a:r>
            <a:endParaRPr sz="1800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3" name="Google Shape;203;p41"/>
          <p:cNvSpPr/>
          <p:nvPr/>
        </p:nvSpPr>
        <p:spPr>
          <a:xfrm>
            <a:off x="424788" y="5992525"/>
            <a:ext cx="572400" cy="534600"/>
          </a:xfrm>
          <a:prstGeom prst="ellipse">
            <a:avLst/>
          </a:prstGeom>
          <a:solidFill>
            <a:srgbClr val="FFCC66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Helvetica Neue"/>
                <a:ea typeface="Helvetica Neue"/>
                <a:cs typeface="Helvetica Neue"/>
                <a:sym typeface="Helvetica Neue"/>
              </a:rPr>
              <a:t>5</a:t>
            </a:r>
            <a:endParaRPr sz="1800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99E1"/>
        </a:solidFill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42"/>
          <p:cNvSpPr/>
          <p:nvPr/>
        </p:nvSpPr>
        <p:spPr>
          <a:xfrm>
            <a:off x="352650" y="1076175"/>
            <a:ext cx="8562600" cy="101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Který </a:t>
            </a:r>
            <a:r>
              <a:rPr lang="en" sz="3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technologie umožnily autonomní vozidla?</a:t>
            </a:r>
            <a:endParaRPr sz="30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5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1" i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9" name="Google Shape;209;p42"/>
          <p:cNvSpPr txBox="1"/>
          <p:nvPr/>
        </p:nvSpPr>
        <p:spPr>
          <a:xfrm>
            <a:off x="5557500" y="308475"/>
            <a:ext cx="3586500" cy="699900"/>
          </a:xfrm>
          <a:prstGeom prst="rect">
            <a:avLst/>
          </a:prstGeom>
          <a:solidFill>
            <a:srgbClr val="08D0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Mini lekce</a:t>
            </a:r>
            <a:endParaRPr sz="3000" b="1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10" name="Google Shape;210;p42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422000" cy="71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42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5725" y="2371400"/>
            <a:ext cx="6425404" cy="4081202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99E1"/>
        </a:solid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43"/>
          <p:cNvSpPr/>
          <p:nvPr/>
        </p:nvSpPr>
        <p:spPr>
          <a:xfrm>
            <a:off x="200250" y="999975"/>
            <a:ext cx="8562600" cy="101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Které technologie umožnily autonomní vozidla?</a:t>
            </a:r>
            <a:endParaRPr sz="3000" b="1" i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0" name="Google Shape;220;p43"/>
          <p:cNvSpPr txBox="1"/>
          <p:nvPr/>
        </p:nvSpPr>
        <p:spPr>
          <a:xfrm>
            <a:off x="5557500" y="308475"/>
            <a:ext cx="3586500" cy="699900"/>
          </a:xfrm>
          <a:prstGeom prst="rect">
            <a:avLst/>
          </a:prstGeom>
          <a:solidFill>
            <a:srgbClr val="08D0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Mini lekce</a:t>
            </a:r>
            <a:endParaRPr sz="3000" b="1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21" name="Google Shape;221;p43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422000" cy="71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216;p43">
            <a:extLst>
              <a:ext uri="{FF2B5EF4-FFF2-40B4-BE49-F238E27FC236}">
                <a16:creationId xmlns:a16="http://schemas.microsoft.com/office/drawing/2014/main" id="{D79A2301-2C26-4B8C-8266-19B321572EB4}"/>
              </a:ext>
            </a:extLst>
          </p:cNvPr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250" y="2421788"/>
            <a:ext cx="3275475" cy="2014425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6" name="Google Shape;217;p43">
            <a:extLst>
              <a:ext uri="{FF2B5EF4-FFF2-40B4-BE49-F238E27FC236}">
                <a16:creationId xmlns:a16="http://schemas.microsoft.com/office/drawing/2014/main" id="{67D22CCC-1400-46BD-8FF8-516D6FEDB693}"/>
              </a:ext>
            </a:extLst>
          </p:cNvPr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1200" y="4699300"/>
            <a:ext cx="3630255" cy="1815127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7" name="Google Shape;218;p43">
            <a:extLst>
              <a:ext uri="{FF2B5EF4-FFF2-40B4-BE49-F238E27FC236}">
                <a16:creationId xmlns:a16="http://schemas.microsoft.com/office/drawing/2014/main" id="{D698F792-1877-43B2-9CBC-60CC80450CD1}"/>
              </a:ext>
            </a:extLst>
          </p:cNvPr>
          <p:cNvPicPr preferRelativeResize="0"/>
          <p:nvPr/>
        </p:nvPicPr>
        <p:blipFill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7050" y="2205987"/>
            <a:ext cx="2305800" cy="230580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8" name="Google Shape;222;p43">
            <a:extLst>
              <a:ext uri="{FF2B5EF4-FFF2-40B4-BE49-F238E27FC236}">
                <a16:creationId xmlns:a16="http://schemas.microsoft.com/office/drawing/2014/main" id="{24A49E62-A030-43BE-99D1-BE775B43FC09}"/>
              </a:ext>
            </a:extLst>
          </p:cNvPr>
          <p:cNvSpPr/>
          <p:nvPr/>
        </p:nvSpPr>
        <p:spPr>
          <a:xfrm>
            <a:off x="6717375" y="4343250"/>
            <a:ext cx="1947900" cy="6315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>
                <a:solidFill>
                  <a:srgbClr val="FDFDFD"/>
                </a:solidFill>
                <a:latin typeface="Montserrat"/>
                <a:ea typeface="Montserrat"/>
                <a:cs typeface="Montserrat"/>
                <a:sym typeface="Montserrat"/>
              </a:rPr>
              <a:t>Vylepšené algoritmy</a:t>
            </a:r>
            <a:endParaRPr sz="1800" dirty="0">
              <a:solidFill>
                <a:srgbClr val="FDFDF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" name="Google Shape;223;p43">
            <a:extLst>
              <a:ext uri="{FF2B5EF4-FFF2-40B4-BE49-F238E27FC236}">
                <a16:creationId xmlns:a16="http://schemas.microsoft.com/office/drawing/2014/main" id="{D346D532-9F10-496A-A01E-7A6E31D1A54C}"/>
              </a:ext>
            </a:extLst>
          </p:cNvPr>
          <p:cNvSpPr/>
          <p:nvPr/>
        </p:nvSpPr>
        <p:spPr>
          <a:xfrm>
            <a:off x="200250" y="4343250"/>
            <a:ext cx="2184000" cy="8475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FDFDFD"/>
                </a:solidFill>
                <a:latin typeface="Montserrat"/>
                <a:ea typeface="Montserrat"/>
                <a:cs typeface="Montserrat"/>
                <a:sym typeface="Montserrat"/>
              </a:rPr>
              <a:t>GPU – </a:t>
            </a:r>
            <a:r>
              <a:rPr lang="cs-CZ" sz="1800" dirty="0">
                <a:solidFill>
                  <a:srgbClr val="FDFDFD"/>
                </a:solidFill>
                <a:latin typeface="Montserrat"/>
                <a:ea typeface="Montserrat"/>
                <a:cs typeface="Montserrat"/>
                <a:sym typeface="Montserrat"/>
              </a:rPr>
              <a:t>Grafické procesory</a:t>
            </a:r>
            <a:endParaRPr sz="1800" dirty="0">
              <a:solidFill>
                <a:srgbClr val="FDFDF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" name="Google Shape;224;p43">
            <a:extLst>
              <a:ext uri="{FF2B5EF4-FFF2-40B4-BE49-F238E27FC236}">
                <a16:creationId xmlns:a16="http://schemas.microsoft.com/office/drawing/2014/main" id="{EC238F9C-DCDA-4BAF-ACBD-4ACFE50973C0}"/>
              </a:ext>
            </a:extLst>
          </p:cNvPr>
          <p:cNvSpPr/>
          <p:nvPr/>
        </p:nvSpPr>
        <p:spPr>
          <a:xfrm>
            <a:off x="3787625" y="6249950"/>
            <a:ext cx="1693800" cy="4575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>
                <a:solidFill>
                  <a:srgbClr val="FDFDFD"/>
                </a:solidFill>
                <a:latin typeface="Montserrat"/>
                <a:ea typeface="Montserrat"/>
                <a:cs typeface="Montserrat"/>
                <a:sym typeface="Montserrat"/>
              </a:rPr>
              <a:t>Velká data</a:t>
            </a:r>
            <a:endParaRPr sz="1800" dirty="0">
              <a:solidFill>
                <a:srgbClr val="FDFDF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" name="Google Shape;225;p43">
            <a:extLst>
              <a:ext uri="{FF2B5EF4-FFF2-40B4-BE49-F238E27FC236}">
                <a16:creationId xmlns:a16="http://schemas.microsoft.com/office/drawing/2014/main" id="{055B07E7-E7A9-4D4D-8D03-28C4294DEFCE}"/>
              </a:ext>
            </a:extLst>
          </p:cNvPr>
          <p:cNvSpPr/>
          <p:nvPr/>
        </p:nvSpPr>
        <p:spPr>
          <a:xfrm>
            <a:off x="3929325" y="2218100"/>
            <a:ext cx="1833300" cy="1018500"/>
          </a:xfrm>
          <a:prstGeom prst="wedgeRoundRectCallout">
            <a:avLst>
              <a:gd name="adj1" fmla="val -4270"/>
              <a:gd name="adj2" fmla="val 72742"/>
              <a:gd name="adj3" fmla="val 0"/>
            </a:avLst>
          </a:prstGeom>
          <a:solidFill>
            <a:srgbClr val="FFCC66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5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Jak tyto technologie využívá umělá inteligence (AI)?</a:t>
            </a:r>
            <a:endParaRPr sz="15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" name="Google Shape;226;p43">
            <a:extLst>
              <a:ext uri="{FF2B5EF4-FFF2-40B4-BE49-F238E27FC236}">
                <a16:creationId xmlns:a16="http://schemas.microsoft.com/office/drawing/2014/main" id="{1ADC0BA1-8498-4110-94CF-947D62CEE58D}"/>
              </a:ext>
            </a:extLst>
          </p:cNvPr>
          <p:cNvPicPr preferRelativeResize="0"/>
          <p:nvPr/>
        </p:nvPicPr>
        <p:blipFill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4175" y="3236603"/>
            <a:ext cx="908961" cy="713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99E1"/>
        </a:solidFill>
        <a:effectLst/>
      </p:bgPr>
    </p:bg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44"/>
          <p:cNvSpPr txBox="1"/>
          <p:nvPr/>
        </p:nvSpPr>
        <p:spPr>
          <a:xfrm>
            <a:off x="6462900" y="2689925"/>
            <a:ext cx="2287800" cy="942300"/>
          </a:xfrm>
          <a:prstGeom prst="rect">
            <a:avLst/>
          </a:prstGeom>
          <a:solidFill>
            <a:srgbClr val="FFCC66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P</a:t>
            </a:r>
            <a:r>
              <a:rPr lang="cs-CZ" sz="2500" b="1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ři</a:t>
            </a:r>
            <a:r>
              <a:rPr lang="en" sz="25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pojené auto</a:t>
            </a:r>
            <a:endParaRPr sz="25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2" name="Google Shape;232;p44"/>
          <p:cNvSpPr txBox="1"/>
          <p:nvPr/>
        </p:nvSpPr>
        <p:spPr>
          <a:xfrm>
            <a:off x="4019550" y="3984625"/>
            <a:ext cx="2287800" cy="554100"/>
          </a:xfrm>
          <a:prstGeom prst="rect">
            <a:avLst/>
          </a:prstGeom>
          <a:solidFill>
            <a:srgbClr val="FFCC66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Samořiditelné</a:t>
            </a:r>
            <a:endParaRPr sz="25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3" name="Google Shape;233;p44"/>
          <p:cNvSpPr txBox="1"/>
          <p:nvPr/>
        </p:nvSpPr>
        <p:spPr>
          <a:xfrm>
            <a:off x="6557025" y="5720075"/>
            <a:ext cx="1905000" cy="554100"/>
          </a:xfrm>
          <a:prstGeom prst="rect">
            <a:avLst/>
          </a:prstGeom>
          <a:solidFill>
            <a:srgbClr val="FFCC66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Algoritmus</a:t>
            </a:r>
            <a:endParaRPr sz="25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4" name="Google Shape;234;p44"/>
          <p:cNvSpPr txBox="1"/>
          <p:nvPr/>
        </p:nvSpPr>
        <p:spPr>
          <a:xfrm>
            <a:off x="330000" y="2770950"/>
            <a:ext cx="2628900" cy="942300"/>
          </a:xfrm>
          <a:prstGeom prst="rect">
            <a:avLst/>
          </a:prstGeom>
          <a:solidFill>
            <a:srgbClr val="FFCC66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Autonomní vozidlo</a:t>
            </a:r>
            <a:endParaRPr sz="25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5" name="Google Shape;235;p44"/>
          <p:cNvSpPr txBox="1"/>
          <p:nvPr/>
        </p:nvSpPr>
        <p:spPr>
          <a:xfrm>
            <a:off x="5557500" y="338750"/>
            <a:ext cx="3586500" cy="699900"/>
          </a:xfrm>
          <a:prstGeom prst="rect">
            <a:avLst/>
          </a:prstGeom>
          <a:solidFill>
            <a:srgbClr val="08D0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" sz="3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Klíčová slova</a:t>
            </a:r>
            <a:r>
              <a:rPr lang="en"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30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3000" b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36" name="Google Shape;236;p44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422000" cy="713775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44"/>
          <p:cNvSpPr/>
          <p:nvPr/>
        </p:nvSpPr>
        <p:spPr>
          <a:xfrm>
            <a:off x="1262225" y="1474138"/>
            <a:ext cx="91023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30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Dokončete aktivitu klíčových slov v </a:t>
            </a:r>
            <a:br>
              <a:rPr lang="en" sz="30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cs-CZ" sz="30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pracovním listě</a:t>
            </a:r>
            <a:r>
              <a:rPr lang="en" sz="30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  <a:endParaRPr sz="30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1" i="1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38" name="Google Shape;238;p44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691" y="1513525"/>
            <a:ext cx="607524" cy="554100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44"/>
          <p:cNvSpPr txBox="1"/>
          <p:nvPr/>
        </p:nvSpPr>
        <p:spPr>
          <a:xfrm>
            <a:off x="498075" y="5958200"/>
            <a:ext cx="1327500" cy="554100"/>
          </a:xfrm>
          <a:prstGeom prst="rect">
            <a:avLst/>
          </a:prstGeom>
          <a:solidFill>
            <a:srgbClr val="FFCC66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GPU</a:t>
            </a:r>
            <a:endParaRPr sz="25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0" name="Google Shape;240;p44"/>
          <p:cNvSpPr txBox="1"/>
          <p:nvPr/>
        </p:nvSpPr>
        <p:spPr>
          <a:xfrm>
            <a:off x="3391250" y="5485500"/>
            <a:ext cx="1905000" cy="554100"/>
          </a:xfrm>
          <a:prstGeom prst="rect">
            <a:avLst/>
          </a:prstGeom>
          <a:solidFill>
            <a:srgbClr val="FFCC66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Velká data</a:t>
            </a:r>
            <a:endParaRPr sz="25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1" name="Google Shape;241;p44"/>
          <p:cNvSpPr txBox="1"/>
          <p:nvPr/>
        </p:nvSpPr>
        <p:spPr>
          <a:xfrm>
            <a:off x="1549200" y="4218750"/>
            <a:ext cx="952500" cy="554100"/>
          </a:xfrm>
          <a:prstGeom prst="rect">
            <a:avLst/>
          </a:prstGeom>
          <a:solidFill>
            <a:srgbClr val="FFCC66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AI</a:t>
            </a:r>
            <a:endParaRPr sz="2500" b="1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99E1"/>
        </a:solidFill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Google Shape;246;p45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206724" y="403600"/>
            <a:ext cx="1350766" cy="875025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45"/>
          <p:cNvSpPr txBox="1"/>
          <p:nvPr/>
        </p:nvSpPr>
        <p:spPr>
          <a:xfrm>
            <a:off x="5557500" y="491150"/>
            <a:ext cx="3586500" cy="699900"/>
          </a:xfrm>
          <a:prstGeom prst="rect">
            <a:avLst/>
          </a:prstGeom>
          <a:solidFill>
            <a:srgbClr val="08D0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Pojďme to probrat</a:t>
            </a:r>
            <a:r>
              <a:rPr lang="en"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30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48" name="Google Shape;248;p45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422000" cy="713775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45"/>
          <p:cNvSpPr/>
          <p:nvPr/>
        </p:nvSpPr>
        <p:spPr>
          <a:xfrm>
            <a:off x="294650" y="1469150"/>
            <a:ext cx="8444100" cy="2769600"/>
          </a:xfrm>
          <a:prstGeom prst="roundRect">
            <a:avLst>
              <a:gd name="adj" fmla="val 10125"/>
            </a:avLst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Montserrat"/>
              <a:buAutoNum type="arabicPeriod"/>
            </a:pPr>
            <a:r>
              <a:rPr lang="en" sz="2500" b="1" dirty="0">
                <a:latin typeface="Montserrat"/>
                <a:ea typeface="Montserrat"/>
                <a:cs typeface="Montserrat"/>
                <a:sym typeface="Montserrat"/>
              </a:rPr>
              <a:t>Které tři technologie byly zásadní při vývoji autonomních vozidel?</a:t>
            </a:r>
            <a:endParaRPr sz="25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Montserrat"/>
              <a:buAutoNum type="alphaLcPeriod"/>
            </a:pPr>
            <a:r>
              <a:rPr lang="en" sz="2000" dirty="0">
                <a:latin typeface="Montserrat"/>
                <a:ea typeface="Montserrat"/>
                <a:cs typeface="Montserrat"/>
                <a:sym typeface="Montserrat"/>
              </a:rPr>
              <a:t>GPU, velká data, plynulejší ovládání řízení.</a:t>
            </a:r>
            <a:endParaRPr sz="20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Montserrat"/>
              <a:buAutoNum type="alphaLcPeriod"/>
            </a:pPr>
            <a:r>
              <a:rPr lang="en" sz="2000" dirty="0">
                <a:latin typeface="Montserrat"/>
                <a:ea typeface="Montserrat"/>
                <a:cs typeface="Montserrat"/>
                <a:sym typeface="Montserrat"/>
              </a:rPr>
              <a:t>Vylepšené algoritmy, velká data, vyšší rychlost jízdy.</a:t>
            </a:r>
            <a:endParaRPr sz="20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Montserrat"/>
              <a:buAutoNum type="alphaLcPeriod"/>
            </a:pPr>
            <a:r>
              <a:rPr lang="en" sz="2000" dirty="0">
                <a:latin typeface="Montserrat"/>
                <a:ea typeface="Montserrat"/>
                <a:cs typeface="Montserrat"/>
                <a:sym typeface="Montserrat"/>
              </a:rPr>
              <a:t>GPU, velká data, vylepšené algoritmy.</a:t>
            </a:r>
            <a:endParaRPr sz="2000" dirty="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99E1"/>
        </a:solid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Google Shape;254;p46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206724" y="403600"/>
            <a:ext cx="1350766" cy="875025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46"/>
          <p:cNvSpPr txBox="1"/>
          <p:nvPr/>
        </p:nvSpPr>
        <p:spPr>
          <a:xfrm>
            <a:off x="5557500" y="491150"/>
            <a:ext cx="3586500" cy="699900"/>
          </a:xfrm>
          <a:prstGeom prst="rect">
            <a:avLst/>
          </a:prstGeom>
          <a:solidFill>
            <a:srgbClr val="08D0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Pojďme to probrat</a:t>
            </a:r>
            <a:r>
              <a:rPr lang="en"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30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56" name="Google Shape;256;p46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422000" cy="71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46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6064" y="2817074"/>
            <a:ext cx="766677" cy="813450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46"/>
          <p:cNvSpPr/>
          <p:nvPr/>
        </p:nvSpPr>
        <p:spPr>
          <a:xfrm>
            <a:off x="408950" y="3766550"/>
            <a:ext cx="7598100" cy="1548300"/>
          </a:xfrm>
          <a:prstGeom prst="roundRect">
            <a:avLst>
              <a:gd name="adj" fmla="val 17115"/>
            </a:avLst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 dirty="0">
                <a:latin typeface="Montserrat"/>
                <a:ea typeface="Montserrat"/>
                <a:cs typeface="Montserrat"/>
                <a:sym typeface="Montserrat"/>
              </a:rPr>
              <a:t>2. Proč měst</a:t>
            </a:r>
            <a:r>
              <a:rPr lang="cs-CZ" sz="2500" b="1" dirty="0" err="1">
                <a:latin typeface="Montserrat"/>
                <a:ea typeface="Montserrat"/>
                <a:cs typeface="Montserrat"/>
                <a:sym typeface="Montserrat"/>
              </a:rPr>
              <a:t>ské</a:t>
            </a:r>
            <a:r>
              <a:rPr lang="cs-CZ" sz="2500" b="1" dirty="0">
                <a:latin typeface="Montserrat"/>
                <a:ea typeface="Montserrat"/>
                <a:cs typeface="Montserrat"/>
                <a:sym typeface="Montserrat"/>
              </a:rPr>
              <a:t> prostředí</a:t>
            </a:r>
            <a:r>
              <a:rPr lang="en" sz="2500" b="1" dirty="0">
                <a:latin typeface="Montserrat"/>
                <a:ea typeface="Montserrat"/>
                <a:cs typeface="Montserrat"/>
                <a:sym typeface="Montserrat"/>
              </a:rPr>
              <a:t> představuje nejvíce</a:t>
            </a:r>
            <a:r>
              <a:rPr lang="cs-CZ" sz="2500" b="1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2500" b="1" dirty="0">
                <a:latin typeface="Montserrat"/>
                <a:ea typeface="Montserrat"/>
                <a:cs typeface="Montserrat"/>
                <a:sym typeface="Montserrat"/>
              </a:rPr>
              <a:t>výz</a:t>
            </a:r>
            <a:r>
              <a:rPr lang="cs-CZ" sz="2500" b="1" dirty="0" err="1">
                <a:latin typeface="Montserrat"/>
                <a:ea typeface="Montserrat"/>
                <a:cs typeface="Montserrat"/>
                <a:sym typeface="Montserrat"/>
              </a:rPr>
              <a:t>ev</a:t>
            </a:r>
            <a:r>
              <a:rPr lang="en" sz="2500" b="1" dirty="0">
                <a:latin typeface="Montserrat"/>
                <a:ea typeface="Montserrat"/>
                <a:cs typeface="Montserrat"/>
                <a:sym typeface="Montserrat"/>
              </a:rPr>
              <a:t> pro autonomní vozidla? </a:t>
            </a:r>
            <a:endParaRPr sz="25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9" name="Google Shape;259;p46"/>
          <p:cNvSpPr/>
          <p:nvPr/>
        </p:nvSpPr>
        <p:spPr>
          <a:xfrm>
            <a:off x="447050" y="1469150"/>
            <a:ext cx="7521900" cy="2064600"/>
          </a:xfrm>
          <a:prstGeom prst="roundRect">
            <a:avLst>
              <a:gd name="adj" fmla="val 10125"/>
            </a:avLst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Montserrat"/>
              <a:buAutoNum type="arabicPeriod"/>
            </a:pPr>
            <a:r>
              <a:rPr lang="en" sz="2500" b="1">
                <a:latin typeface="Montserrat"/>
                <a:ea typeface="Montserrat"/>
                <a:cs typeface="Montserrat"/>
                <a:sym typeface="Montserrat"/>
              </a:rPr>
              <a:t>Které tři technologie byly zásadní při vývoji autonomních vozidel?</a:t>
            </a:r>
            <a:endParaRPr sz="25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Montserrat"/>
              <a:buAutoNum type="alphaLcPeriod"/>
            </a:pPr>
            <a:r>
              <a:rPr lang="en" sz="2000">
                <a:latin typeface="Montserrat"/>
                <a:ea typeface="Montserrat"/>
                <a:cs typeface="Montserrat"/>
                <a:sym typeface="Montserrat"/>
              </a:rPr>
              <a:t>GPU, velká data, vylepšené algoritmy.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854</Words>
  <Application>Microsoft Macintosh PowerPoint</Application>
  <PresentationFormat>Předvádění na obrazovce (4:3)</PresentationFormat>
  <Paragraphs>184</Paragraphs>
  <Slides>24</Slides>
  <Notes>24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24</vt:i4>
      </vt:variant>
    </vt:vector>
  </HeadingPairs>
  <TitlesOfParts>
    <vt:vector size="31" baseType="lpstr">
      <vt:lpstr>Arial</vt:lpstr>
      <vt:lpstr>Helvetica Neue</vt:lpstr>
      <vt:lpstr>Montserrat</vt:lpstr>
      <vt:lpstr>Times New Roman</vt:lpstr>
      <vt:lpstr>Simple Light</vt:lpstr>
      <vt:lpstr>Office Theme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cp:lastModifiedBy>Pavel Borovička</cp:lastModifiedBy>
  <cp:revision>6</cp:revision>
  <dcterms:modified xsi:type="dcterms:W3CDTF">2021-10-04T12:09:09Z</dcterms:modified>
</cp:coreProperties>
</file>